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8" r:id="rId3"/>
    <p:sldId id="312" r:id="rId4"/>
    <p:sldId id="313" r:id="rId5"/>
    <p:sldId id="262" r:id="rId6"/>
    <p:sldId id="293" r:id="rId7"/>
    <p:sldId id="285" r:id="rId8"/>
    <p:sldId id="288" r:id="rId9"/>
    <p:sldId id="286" r:id="rId10"/>
    <p:sldId id="287" r:id="rId11"/>
    <p:sldId id="289" r:id="rId12"/>
    <p:sldId id="290" r:id="rId13"/>
    <p:sldId id="291" r:id="rId14"/>
    <p:sldId id="302" r:id="rId15"/>
    <p:sldId id="310" r:id="rId16"/>
    <p:sldId id="294" r:id="rId17"/>
    <p:sldId id="307" r:id="rId18"/>
    <p:sldId id="308" r:id="rId19"/>
    <p:sldId id="295" r:id="rId20"/>
    <p:sldId id="297" r:id="rId21"/>
    <p:sldId id="296" r:id="rId22"/>
    <p:sldId id="309" r:id="rId23"/>
    <p:sldId id="292" r:id="rId24"/>
    <p:sldId id="281" r:id="rId25"/>
  </p:sldIdLst>
  <p:sldSz cx="12192000" cy="6858000"/>
  <p:notesSz cx="6858000" cy="9144000"/>
  <p:embeddedFontLst>
    <p:embeddedFont>
      <p:font typeface="微软雅黑" panose="020B0503020204020204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A4A3A4"/>
          </p15:clr>
        </p15:guide>
        <p15:guide id="2" pos="378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6798"/>
    <a:srgbClr val="556595"/>
    <a:srgbClr val="4B547B"/>
    <a:srgbClr val="FFFFFF"/>
    <a:srgbClr val="515983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2"/>
        <p:guide pos="378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290.xml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tags" Target="../tags/tag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2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7" name="图片 6" descr="建筑_画板 1 副本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62505" y="3307080"/>
            <a:ext cx="6789600" cy="3120355"/>
          </a:xfrm>
          <a:prstGeom prst="rect">
            <a:avLst/>
          </a:prstGeom>
        </p:spPr>
      </p:pic>
      <p:pic>
        <p:nvPicPr>
          <p:cNvPr id="8" name="图片 7" descr="建筑_画板 1 副本 6"/>
          <p:cNvPicPr>
            <a:picLocks noChangeAspect="1"/>
          </p:cNvPicPr>
          <p:nvPr userDrawn="1"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4217670" y="3754755"/>
            <a:ext cx="7974000" cy="2672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5" hasCustomPrompt="1"/>
            <p:custDataLst>
              <p:tags r:id="rId2"/>
            </p:custDataLst>
          </p:nvPr>
        </p:nvSpPr>
        <p:spPr>
          <a:xfrm rot="5400000">
            <a:off x="1526540" y="2623820"/>
            <a:ext cx="5486400" cy="13436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500" b="1" i="0" u="none" strike="noStrike" kern="1200" cap="none" spc="0" normalizeH="0" baseline="0" noProof="1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 err="1">
                <a:sym typeface="+mn-ea"/>
              </a:rPr>
              <a:t>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4" hasCustomPrompt="1"/>
            <p:custDataLst>
              <p:tags r:id="rId3"/>
            </p:custDataLst>
          </p:nvPr>
        </p:nvSpPr>
        <p:spPr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1000" normalizeH="0" baseline="0" noProof="1">
                <a:solidFill>
                  <a:schemeClr val="accent1"/>
                </a:solidFill>
                <a:uFillTx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底图-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9" name="图片 8" descr="建筑_画板 1 副本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21015" y="2319655"/>
            <a:ext cx="4525200" cy="4261649"/>
          </a:xfrm>
          <a:prstGeom prst="rect">
            <a:avLst/>
          </a:prstGeom>
        </p:spPr>
      </p:pic>
      <p:pic>
        <p:nvPicPr>
          <p:cNvPr id="10" name="图片 9" descr="建筑_画板 1 副本 10"/>
          <p:cNvPicPr>
            <a:picLocks noChangeAspect="1"/>
          </p:cNvPicPr>
          <p:nvPr userDrawn="1"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-760095" y="3352165"/>
            <a:ext cx="9288000" cy="3112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9800" y="5633085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7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77.xml"/><Relationship Id="rId7" Type="http://schemas.openxmlformats.org/officeDocument/2006/relationships/image" Target="../media/image10.png"/><Relationship Id="rId6" Type="http://schemas.openxmlformats.org/officeDocument/2006/relationships/tags" Target="../tags/tag76.xml"/><Relationship Id="rId5" Type="http://schemas.openxmlformats.org/officeDocument/2006/relationships/image" Target="../media/image9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78.xml"/><Relationship Id="rId1" Type="http://schemas.openxmlformats.org/officeDocument/2006/relationships/tags" Target="../tags/tag7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image" Target="../media/image12.png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7" Type="http://schemas.openxmlformats.org/officeDocument/2006/relationships/slideLayout" Target="../slideLayouts/slideLayout9.xml"/><Relationship Id="rId16" Type="http://schemas.openxmlformats.org/officeDocument/2006/relationships/tags" Target="../tags/tag179.xml"/><Relationship Id="rId15" Type="http://schemas.openxmlformats.org/officeDocument/2006/relationships/image" Target="../media/image25.png"/><Relationship Id="rId14" Type="http://schemas.openxmlformats.org/officeDocument/2006/relationships/image" Target="../media/image24.png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image" Target="../media/image12.png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5" Type="http://schemas.openxmlformats.org/officeDocument/2006/relationships/slideLayout" Target="../slideLayouts/slideLayout9.xml"/><Relationship Id="rId14" Type="http://schemas.openxmlformats.org/officeDocument/2006/relationships/tags" Target="../tags/tag190.xml"/><Relationship Id="rId13" Type="http://schemas.openxmlformats.org/officeDocument/2006/relationships/image" Target="../media/image26.png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8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image" Target="../media/image12.png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7" Type="http://schemas.openxmlformats.org/officeDocument/2006/relationships/slideLayout" Target="../slideLayouts/slideLayout9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tags" Target="../tags/tag19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image" Target="../media/image12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hyperlink" Target="file:///D:\Github\vortex_tutorials\Slides_MICRO58\5.CuPBoP_Vortex.pdf" TargetMode="External"/><Relationship Id="rId7" Type="http://schemas.openxmlformats.org/officeDocument/2006/relationships/hyperlink" Target="file:///D:\Github\vortex_tutorials\Slides_MICRO58\4.Vortex_Compiler_and_OpenCL.pptx" TargetMode="External"/><Relationship Id="rId6" Type="http://schemas.openxmlformats.org/officeDocument/2006/relationships/hyperlink" Target="file:///D:\Github\vortex_tutorials\Slides_MICRO58\3.vortex_software_stack.pptx" TargetMode="External"/><Relationship Id="rId5" Type="http://schemas.openxmlformats.org/officeDocument/2006/relationships/hyperlink" Target="file:///D:\Github\vortex_tutorials\Slides_MICRO58\2.vortex_microarchitecture.pptx" TargetMode="External"/><Relationship Id="rId4" Type="http://schemas.openxmlformats.org/officeDocument/2006/relationships/hyperlink" Target="file:///D:\Github\vortex_tutorials\Slides_MICRO58\1.gpu_arch.pptx" TargetMode="External"/><Relationship Id="rId3" Type="http://schemas.openxmlformats.org/officeDocument/2006/relationships/hyperlink" Target="file:///D:\Github\vortex_tutorials\Slides_MICRO58\0.tutorial_introduction.pptx" TargetMode="External"/><Relationship Id="rId2" Type="http://schemas.openxmlformats.org/officeDocument/2006/relationships/hyperlink" Target="https://github.com/vortexgpgpu/vortex_tutorials" TargetMode="External"/><Relationship Id="rId16" Type="http://schemas.openxmlformats.org/officeDocument/2006/relationships/slideLayout" Target="../slideLayouts/slideLayout9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image" Target="../media/image12.png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tags" Target="../tags/tag21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tags" Target="../tags/tag226.xml"/><Relationship Id="rId7" Type="http://schemas.openxmlformats.org/officeDocument/2006/relationships/image" Target="../media/image27.png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image" Target="../media/image12.png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12.png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234.xml"/><Relationship Id="rId10" Type="http://schemas.openxmlformats.org/officeDocument/2006/relationships/image" Target="../media/image28.png"/><Relationship Id="rId1" Type="http://schemas.openxmlformats.org/officeDocument/2006/relationships/tags" Target="../tags/tag22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image" Target="../media/image12.png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242.xml"/><Relationship Id="rId10" Type="http://schemas.openxmlformats.org/officeDocument/2006/relationships/image" Target="../media/image29.png"/><Relationship Id="rId1" Type="http://schemas.openxmlformats.org/officeDocument/2006/relationships/tags" Target="../tags/tag23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image" Target="../media/image12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tags" Target="../tags/tag24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image" Target="../media/image12.png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260.xml"/><Relationship Id="rId11" Type="http://schemas.openxmlformats.org/officeDocument/2006/relationships/hyperlink" Target="https://vortex.cc.gatech.edu/" TargetMode="External"/><Relationship Id="rId10" Type="http://schemas.openxmlformats.org/officeDocument/2006/relationships/tags" Target="../tags/tag259.xml"/><Relationship Id="rId1" Type="http://schemas.openxmlformats.org/officeDocument/2006/relationships/tags" Target="../tags/tag25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image" Target="../media/image12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5" Type="http://schemas.openxmlformats.org/officeDocument/2006/relationships/slideLayout" Target="../slideLayouts/slideLayout9.xml"/><Relationship Id="rId14" Type="http://schemas.openxmlformats.org/officeDocument/2006/relationships/tags" Target="../tags/tag88.xml"/><Relationship Id="rId13" Type="http://schemas.openxmlformats.org/officeDocument/2006/relationships/image" Target="../media/image15.png"/><Relationship Id="rId12" Type="http://schemas.openxmlformats.org/officeDocument/2006/relationships/tags" Target="../tags/tag87.xml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tags" Target="../tags/tag7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image" Target="../media/image12.png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269.xml"/><Relationship Id="rId11" Type="http://schemas.openxmlformats.org/officeDocument/2006/relationships/hyperlink" Target="https://vortex.cc.gatech.edu/" TargetMode="External"/><Relationship Id="rId10" Type="http://schemas.openxmlformats.org/officeDocument/2006/relationships/tags" Target="../tags/tag268.xml"/><Relationship Id="rId1" Type="http://schemas.openxmlformats.org/officeDocument/2006/relationships/tags" Target="../tags/tag26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image" Target="../media/image12.png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278.xml"/><Relationship Id="rId11" Type="http://schemas.openxmlformats.org/officeDocument/2006/relationships/image" Target="../media/image30.jpeg"/><Relationship Id="rId10" Type="http://schemas.openxmlformats.org/officeDocument/2006/relationships/tags" Target="../tags/tag277.xml"/><Relationship Id="rId1" Type="http://schemas.openxmlformats.org/officeDocument/2006/relationships/tags" Target="../tags/tag27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hyperlink" Target="Vortex.pdf" TargetMode="External"/><Relationship Id="rId8" Type="http://schemas.openxmlformats.org/officeDocument/2006/relationships/image" Target="../media/image13.png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image" Target="../media/image12.png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9" Type="http://schemas.openxmlformats.org/officeDocument/2006/relationships/slideLayout" Target="../slideLayouts/slideLayout9.xml"/><Relationship Id="rId18" Type="http://schemas.openxmlformats.org/officeDocument/2006/relationships/tags" Target="../tags/tag285.xml"/><Relationship Id="rId17" Type="http://schemas.openxmlformats.org/officeDocument/2006/relationships/hyperlink" Target="https://vortex.cc.gatech.edu/" TargetMode="External"/><Relationship Id="rId16" Type="http://schemas.openxmlformats.org/officeDocument/2006/relationships/hyperlink" Target="https://www.bilibili.com/video/BV1Va41117aH/?spm_id_from=333.1007.top_right_bar_window_history.content.click&amp;vd_source=24a420d00426dd75084e83baa33680ab" TargetMode="External"/><Relationship Id="rId15" Type="http://schemas.openxmlformats.org/officeDocument/2006/relationships/hyperlink" Target="https://www.nexusmods.com/about/vortex" TargetMode="External"/><Relationship Id="rId14" Type="http://schemas.openxmlformats.org/officeDocument/2006/relationships/hyperlink" Target="https://blog.csdn.net/weixin_41029027/article/details/142668224" TargetMode="External"/><Relationship Id="rId13" Type="http://schemas.openxmlformats.org/officeDocument/2006/relationships/hyperlink" Target="https://github.com/vortexgpgpu/vortex_tutorials" TargetMode="External"/><Relationship Id="rId12" Type="http://schemas.openxmlformats.org/officeDocument/2006/relationships/hyperlink" Target="https://github.com/vortexgpgpu/vortex/tree/master#" TargetMode="External"/><Relationship Id="rId11" Type="http://schemas.openxmlformats.org/officeDocument/2006/relationships/hyperlink" Target="https://blog.csdn.net/weixin_41029027/article/details/140276734" TargetMode="External"/><Relationship Id="rId10" Type="http://schemas.openxmlformats.org/officeDocument/2006/relationships/hyperlink" Target="https://zhuanlan.zhihu.com/p/553169070" TargetMode="External"/><Relationship Id="rId1" Type="http://schemas.openxmlformats.org/officeDocument/2006/relationships/tags" Target="../tags/tag27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9.xml"/><Relationship Id="rId5" Type="http://schemas.openxmlformats.org/officeDocument/2006/relationships/image" Target="../media/image9.png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image" Target="../media/image12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image" Target="../media/image12.png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106.xml"/><Relationship Id="rId11" Type="http://schemas.openxmlformats.org/officeDocument/2006/relationships/image" Target="../media/image16.png"/><Relationship Id="rId10" Type="http://schemas.openxmlformats.org/officeDocument/2006/relationships/image" Target="../media/image13.png"/><Relationship Id="rId1" Type="http://schemas.openxmlformats.org/officeDocument/2006/relationships/tags" Target="../tags/tag9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image" Target="../media/image12.pn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4" Type="http://schemas.openxmlformats.org/officeDocument/2006/relationships/slideLayout" Target="../slideLayouts/slideLayout9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image" Target="../media/image16.png"/><Relationship Id="rId10" Type="http://schemas.openxmlformats.org/officeDocument/2006/relationships/image" Target="../media/image13.png"/><Relationship Id="rId1" Type="http://schemas.openxmlformats.org/officeDocument/2006/relationships/tags" Target="../tags/tag10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image" Target="../media/image12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8" Type="http://schemas.openxmlformats.org/officeDocument/2006/relationships/slideLayout" Target="../slideLayouts/slideLayout9.xml"/><Relationship Id="rId17" Type="http://schemas.openxmlformats.org/officeDocument/2006/relationships/tags" Target="../tags/tag129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image" Target="../media/image13.png"/><Relationship Id="rId1" Type="http://schemas.openxmlformats.org/officeDocument/2006/relationships/tags" Target="../tags/tag11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12.png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9" Type="http://schemas.openxmlformats.org/officeDocument/2006/relationships/slideLayout" Target="../slideLayouts/slideLayout9.xml"/><Relationship Id="rId18" Type="http://schemas.openxmlformats.org/officeDocument/2006/relationships/tags" Target="../tags/tag143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tags" Target="../tags/tag13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image" Target="../media/image12.png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8" Type="http://schemas.openxmlformats.org/officeDocument/2006/relationships/slideLayout" Target="../slideLayouts/slideLayout9.xml"/><Relationship Id="rId17" Type="http://schemas.openxmlformats.org/officeDocument/2006/relationships/tags" Target="../tags/tag156.xml"/><Relationship Id="rId16" Type="http://schemas.openxmlformats.org/officeDocument/2006/relationships/tags" Target="../tags/tag155.xml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image" Target="../media/image12.png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5" Type="http://schemas.openxmlformats.org/officeDocument/2006/relationships/slideLayout" Target="../slideLayouts/slideLayout9.xml"/><Relationship Id="rId14" Type="http://schemas.openxmlformats.org/officeDocument/2006/relationships/tags" Target="../tags/tag167.xml"/><Relationship Id="rId13" Type="http://schemas.openxmlformats.org/officeDocument/2006/relationships/image" Target="../media/image23.png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511425" y="2259330"/>
            <a:ext cx="72377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VORTEX GPGPU Tutorials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架构解析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2511425" y="2939415"/>
            <a:ext cx="714438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sz="2400" b="1" dirty="0">
                <a:solidFill>
                  <a:srgbClr val="F0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RISC-V GPU</a:t>
            </a:r>
            <a:r>
              <a:rPr lang="zh-CN" altLang="en-US" sz="2400" b="1" dirty="0">
                <a:solidFill>
                  <a:srgbClr val="F0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在运行大模型时的性能分析与优化方案</a:t>
            </a:r>
            <a:endParaRPr lang="zh-CN" altLang="en-US" sz="2400" b="1" dirty="0">
              <a:solidFill>
                <a:srgbClr val="F0F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366260" y="5334635"/>
            <a:ext cx="345884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kumimoji="1"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2025-</a:t>
            </a:r>
            <a:r>
              <a:rPr kumimoji="1"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高级模拟及射频集成电路设计</a:t>
            </a:r>
            <a:r>
              <a:rPr kumimoji="1"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南京大学集成电路学院</a:t>
            </a:r>
            <a:endParaRPr kumimoji="1"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原文阅读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图形"/>
          <p:cNvSpPr txBox="1"/>
          <p:nvPr>
            <p:custDataLst>
              <p:tags r:id="rId10"/>
            </p:custDataLst>
          </p:nvPr>
        </p:nvSpPr>
        <p:spPr>
          <a:xfrm>
            <a:off x="655955" y="1158240"/>
            <a:ext cx="10718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论文基于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15nm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工艺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进行综合与布局，并通过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simX模拟器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（周期精度误差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&lt; 6%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）验证性能。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图形"/>
          <p:cNvSpPr txBox="1"/>
          <p:nvPr>
            <p:custDataLst>
              <p:tags r:id="rId11"/>
            </p:custDataLst>
          </p:nvPr>
        </p:nvSpPr>
        <p:spPr>
          <a:xfrm>
            <a:off x="656590" y="1648460"/>
            <a:ext cx="10718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2.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性能评估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5285" y="2587625"/>
            <a:ext cx="5856605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lvl="1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①增加</a:t>
            </a:r>
            <a:r>
              <a:rPr lang="zh-CN" altLang="en-US" sz="1600" i="0">
                <a:solidFill>
                  <a:srgbClr val="000000"/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线程数</a:t>
            </a: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可显著</a:t>
            </a:r>
            <a:r>
              <a:rPr lang="zh-CN" altLang="en-US" sz="1600" i="0">
                <a:solidFill>
                  <a:srgbClr val="000000"/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降低</a:t>
            </a: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执行时间，因</a:t>
            </a:r>
            <a:r>
              <a:rPr lang="zh-CN" altLang="en-US" sz="1600" i="0">
                <a:solidFill>
                  <a:srgbClr val="000000"/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SIMD并行度</a:t>
            </a: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提升；</a:t>
            </a:r>
            <a:endParaRPr lang="zh-CN" altLang="en-US" sz="1600" i="0">
              <a:solidFill>
                <a:srgbClr val="000000"/>
              </a:solidFill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marL="0" lvl="1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②增加</a:t>
            </a:r>
            <a:r>
              <a:rPr lang="zh-CN" altLang="en-US" sz="1600" i="0">
                <a:solidFill>
                  <a:srgbClr val="000000"/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Warp数</a:t>
            </a: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仅对</a:t>
            </a:r>
            <a:r>
              <a:rPr lang="zh-CN" altLang="en-US" sz="1600" i="0">
                <a:solidFill>
                  <a:srgbClr val="000000"/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不规则应用</a:t>
            </a: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有效（提升～</a:t>
            </a:r>
            <a:r>
              <a:rPr lang="en-US" altLang="zh-CN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30%</a:t>
            </a: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），因 </a:t>
            </a:r>
            <a:r>
              <a:rPr lang="zh-CN" altLang="en-US" sz="1600" i="0">
                <a:solidFill>
                  <a:srgbClr val="000000"/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BFS </a:t>
            </a: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存在大量缓存缺失，更多</a:t>
            </a:r>
            <a:r>
              <a:rPr lang="zh-CN" altLang="en-US" sz="1600" i="0">
                <a:solidFill>
                  <a:srgbClr val="000000"/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Warp</a:t>
            </a: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可通过</a:t>
            </a:r>
            <a:r>
              <a:rPr lang="zh-CN" altLang="en-US" sz="1600" i="0">
                <a:solidFill>
                  <a:srgbClr val="000000"/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TLP</a:t>
            </a: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隐藏延迟；</a:t>
            </a:r>
            <a:endParaRPr lang="zh-CN" altLang="en-US" sz="1600" i="0">
              <a:solidFill>
                <a:srgbClr val="000000"/>
              </a:solidFill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marL="0" lvl="1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③</a:t>
            </a:r>
            <a:r>
              <a:rPr lang="zh-CN" altLang="en-US" sz="1600" i="0">
                <a:solidFill>
                  <a:srgbClr val="000000"/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缓存命中率高</a:t>
            </a: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的基准，增加</a:t>
            </a:r>
            <a:r>
              <a:rPr lang="en-US" altLang="zh-CN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Warp</a:t>
            </a:r>
            <a:r>
              <a:rPr lang="zh-CN" altLang="en-US" sz="160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数无明显收益。</a:t>
            </a:r>
            <a:endParaRPr lang="zh-CN" altLang="en-US" sz="1600" i="0">
              <a:solidFill>
                <a:srgbClr val="000000"/>
              </a:solidFill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p:sp>
        <p:nvSpPr>
          <p:cNvPr id="11" name="图形"/>
          <p:cNvSpPr txBox="1"/>
          <p:nvPr>
            <p:custDataLst>
              <p:tags r:id="rId12"/>
            </p:custDataLst>
          </p:nvPr>
        </p:nvSpPr>
        <p:spPr>
          <a:xfrm>
            <a:off x="793115" y="2109470"/>
            <a:ext cx="5438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宋体 Heavy" panose="02020900000000000000" charset="-122"/>
                <a:sym typeface="+mn-ea"/>
              </a:rPr>
              <a:t>执行时间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宋体 Heavy" panose="02020900000000000000" charset="-122"/>
              <a:sym typeface="+mn-ea"/>
            </a:endParaRPr>
          </a:p>
        </p:txBody>
      </p:sp>
      <p:sp>
        <p:nvSpPr>
          <p:cNvPr id="12" name="图形"/>
          <p:cNvSpPr txBox="1"/>
          <p:nvPr>
            <p:custDataLst>
              <p:tags r:id="rId13"/>
            </p:custDataLst>
          </p:nvPr>
        </p:nvSpPr>
        <p:spPr>
          <a:xfrm>
            <a:off x="6156960" y="2108835"/>
            <a:ext cx="5438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宋体 Heavy" panose="02020900000000000000" charset="-122"/>
                <a:sym typeface="+mn-ea"/>
              </a:rPr>
              <a:t>功耗效率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宋体 Heavy" panose="02020900000000000000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555" y="4398010"/>
            <a:ext cx="6196965" cy="21158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5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2245" y="4312285"/>
            <a:ext cx="5489575" cy="22510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12890" y="2710815"/>
            <a:ext cx="5292725" cy="1950085"/>
          </a:xfrm>
          <a:prstGeom prst="rect">
            <a:avLst/>
          </a:prstGeom>
        </p:spPr>
        <p:txBody>
          <a:bodyPr wrap="square">
            <a:noAutofit/>
          </a:bodyPr>
          <a:p>
            <a:pPr marL="0" lvl="1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r>
              <a:rPr lang="zh-CN" altLang="en-US" sz="1600" b="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①多数基准的最优配置是</a:t>
            </a:r>
            <a:r>
              <a:rPr lang="zh-CN" altLang="en-US" sz="1600" b="0" i="0">
                <a:solidFill>
                  <a:srgbClr val="000000"/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少Warp+32Thread</a:t>
            </a:r>
            <a:r>
              <a:rPr lang="zh-CN" altLang="en-US" sz="1600" b="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；</a:t>
            </a:r>
            <a:endParaRPr lang="zh-CN" altLang="en-US" sz="1600" b="0" i="0">
              <a:solidFill>
                <a:srgbClr val="000000"/>
              </a:solidFill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marL="0" lvl="1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r>
              <a:rPr lang="zh-CN" altLang="en-US" sz="1600" b="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②</a:t>
            </a:r>
            <a:r>
              <a:rPr lang="en-US" altLang="zh-CN" sz="1600" b="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BFS </a:t>
            </a:r>
            <a:r>
              <a:rPr lang="zh-CN" altLang="en-US" sz="1600" b="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的最优配置是</a:t>
            </a:r>
            <a:r>
              <a:rPr lang="zh-CN" altLang="en-US" sz="1600" b="0" i="0">
                <a:solidFill>
                  <a:srgbClr val="000000"/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32Warp+32Thread</a:t>
            </a:r>
            <a:r>
              <a:rPr lang="zh-CN" altLang="en-US" sz="1600" b="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marL="0" lvl="1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r>
              <a:rPr lang="zh-CN" altLang="en-US" sz="1600" b="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</a:t>
            </a:r>
            <a:r>
              <a:rPr lang="en-US" altLang="zh-CN" sz="1600" b="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             </a:t>
            </a:r>
            <a:r>
              <a:rPr lang="zh-CN" altLang="en-US" sz="1600" b="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⬆更多 </a:t>
            </a:r>
            <a:r>
              <a:rPr lang="en-US" altLang="zh-CN" sz="1600" b="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Warp </a:t>
            </a:r>
            <a:r>
              <a:rPr lang="zh-CN" altLang="en-US" sz="1600" b="0" i="0">
                <a:solidFill>
                  <a:srgbClr val="000000"/>
                </a:solidFill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带来的性能提升超过功耗增长</a:t>
            </a:r>
            <a:endParaRPr lang="zh-CN" altLang="en-US" sz="1600" b="0" i="0">
              <a:solidFill>
                <a:srgbClr val="000000"/>
              </a:solidFill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原文阅读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图形"/>
          <p:cNvSpPr txBox="1"/>
          <p:nvPr>
            <p:custDataLst>
              <p:tags r:id="rId10"/>
            </p:custDataLst>
          </p:nvPr>
        </p:nvSpPr>
        <p:spPr>
          <a:xfrm>
            <a:off x="655955" y="1158240"/>
            <a:ext cx="10718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论文基于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15nm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工艺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进行综合与布局，并通过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simX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模拟器（周期精度误差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&lt; 6%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）验证性能。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图形"/>
          <p:cNvSpPr txBox="1"/>
          <p:nvPr>
            <p:custDataLst>
              <p:tags r:id="rId11"/>
            </p:custDataLst>
          </p:nvPr>
        </p:nvSpPr>
        <p:spPr>
          <a:xfrm>
            <a:off x="656590" y="1532255"/>
            <a:ext cx="10718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3.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物理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实现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  <p:sp>
        <p:nvSpPr>
          <p:cNvPr id="11" name="图形"/>
          <p:cNvSpPr txBox="1"/>
          <p:nvPr>
            <p:custDataLst>
              <p:tags r:id="rId12"/>
            </p:custDataLst>
          </p:nvPr>
        </p:nvSpPr>
        <p:spPr>
          <a:xfrm>
            <a:off x="1530350" y="1995170"/>
            <a:ext cx="9085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配置为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8Warp+4Thread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时，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300MHz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频率下总功耗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46.8mW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；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1350" y="2292985"/>
            <a:ext cx="6090285" cy="28822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16355" y="3242310"/>
            <a:ext cx="4493895" cy="1320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功耗分布均匀，存储组件（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GPR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、数据缓存、共享内存、指令缓存）是主要功耗来源（占比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&gt; 60%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）。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  <p:cxnSp>
        <p:nvCxnSpPr>
          <p:cNvPr id="18" name="曲线连接符 17"/>
          <p:cNvCxnSpPr>
            <a:stCxn id="17" idx="0"/>
          </p:cNvCxnSpPr>
          <p:nvPr/>
        </p:nvCxnSpPr>
        <p:spPr>
          <a:xfrm rot="16200000">
            <a:off x="4341495" y="1961515"/>
            <a:ext cx="502285" cy="2059305"/>
          </a:xfrm>
          <a:prstGeom prst="curvedConnector2">
            <a:avLst/>
          </a:prstGeom>
          <a:ln>
            <a:solidFill>
              <a:srgbClr val="55659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79705" y="4649470"/>
            <a:ext cx="6226810" cy="5492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a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）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Vortex GPGPU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的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GDS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版图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（图形设计系统版图）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0815" y="5041900"/>
            <a:ext cx="1217231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b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）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Vortex GPGPU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的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功率密度分布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设计配置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：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8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个线程束（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Warp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）、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4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个线程，搭配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4KB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寄存器文件；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频率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：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300MHz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逻辑综合，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总功耗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为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46.8mW</a:t>
            </a:r>
            <a:endParaRPr lang="en-US" altLang="zh-CN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存储系统规格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：数据缓存（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Dcache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）为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4KB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容量、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2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路组相联、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4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个存储体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共享内存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Shared Memory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）：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8KB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容量、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4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个存储体；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指令缓存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Icache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）：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1KB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容量、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2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路组相联、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1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个存储体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原文阅读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" name="图形"/>
          <p:cNvSpPr txBox="1"/>
          <p:nvPr>
            <p:custDataLst>
              <p:tags r:id="rId10"/>
            </p:custDataLst>
          </p:nvPr>
        </p:nvSpPr>
        <p:spPr>
          <a:xfrm>
            <a:off x="656590" y="1136650"/>
            <a:ext cx="10718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宋体 Heavy" panose="02020900000000000000" charset="-122"/>
                <a:sym typeface="+mn-ea"/>
              </a:rPr>
              <a:t>相关工作对比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宋体 Heavy" panose="02020900000000000000" charset="-122"/>
              <a:sym typeface="+mn-ea"/>
            </a:endParaRPr>
          </a:p>
        </p:txBody>
      </p:sp>
      <p:sp>
        <p:nvSpPr>
          <p:cNvPr id="11" name="图形"/>
          <p:cNvSpPr txBox="1"/>
          <p:nvPr>
            <p:custDataLst>
              <p:tags r:id="rId11"/>
            </p:custDataLst>
          </p:nvPr>
        </p:nvSpPr>
        <p:spPr>
          <a:xfrm>
            <a:off x="1263650" y="1597025"/>
            <a:ext cx="97828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Vortex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的核心优势是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全栈开源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+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SIMT 适配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+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OpenCL 支持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，与同类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RISC-V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并行架构对比如下：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12"/>
            </p:custDataLst>
          </p:nvPr>
        </p:nvGraphicFramePr>
        <p:xfrm>
          <a:off x="220345" y="2050415"/>
          <a:ext cx="11590020" cy="1699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85"/>
                <a:gridCol w="1878965"/>
                <a:gridCol w="1149985"/>
                <a:gridCol w="1631950"/>
                <a:gridCol w="1878330"/>
                <a:gridCol w="390080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方案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架构类型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执行模型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软件栈支持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  <a:cs typeface="Noto Serif CJK SC Black" panose="02020900000000000000" charset="-122"/>
                        </a:rPr>
                        <a:t>GPGPU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  <a:cs typeface="Noto Serif CJK SC Black" panose="02020900000000000000" charset="-122"/>
                        </a:rPr>
                        <a:t>应用验证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Noto Serif CJK SC Black" panose="02020900000000000000" charset="-122"/>
                        <a:ea typeface="Noto Serif CJK SC Black" panose="02020900000000000000" charset="-122"/>
                        <a:cs typeface="Noto Serif CJK SC Black" panose="020209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核心不足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ARA</a:t>
                      </a:r>
                      <a:endParaRPr lang="en-US" altLang="zh-CN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向量处理器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SIMD</a:t>
                      </a:r>
                      <a:endParaRPr lang="en-US" altLang="zh-CN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无</a:t>
                      </a: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OpenCL</a:t>
                      </a: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支持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  <a:cs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无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控制流分歧处理弱，依赖向量指令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HWACHA</a:t>
                      </a:r>
                      <a:endParaRPr lang="en-US" altLang="zh-CN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标量</a:t>
                      </a: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+</a:t>
                      </a: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向量处理器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  <a:cs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SIMT-like</a:t>
                      </a:r>
                      <a:endParaRPr lang="en-US" altLang="zh-CN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无</a:t>
                      </a: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OpenCL</a:t>
                      </a: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支持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  <a:cs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无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硬件复杂度高（需处理标量</a:t>
                      </a: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-</a:t>
                      </a: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向量冲突）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  <a:cs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Simty</a:t>
                      </a:r>
                      <a:endParaRPr lang="en-US" altLang="zh-CN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并行处理器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SIMT</a:t>
                      </a:r>
                      <a:endParaRPr lang="en-US" altLang="zh-CN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无完整软件栈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无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仅微架构验证，无法运行实际应用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581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Vortex</a:t>
                      </a:r>
                      <a:endParaRPr lang="en-US" altLang="zh-CN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GPGPU</a:t>
                      </a:r>
                      <a:endParaRPr lang="en-US" altLang="zh-CN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</a:rPr>
                        <a:t>SIMT</a:t>
                      </a:r>
                      <a:endParaRPr lang="en-US" altLang="zh-CN" sz="1400">
                        <a:latin typeface="思源黑体 CN ExtraLight" panose="020B0200000000000000" charset="-122"/>
                        <a:ea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完整</a:t>
                      </a: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OpenCL</a:t>
                      </a: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栈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  <a:cs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有（</a:t>
                      </a: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Rodinia</a:t>
                      </a: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）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  <a:cs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部分基准依赖</a:t>
                      </a:r>
                      <a:r>
                        <a:rPr lang="en-US" altLang="zh-CN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LLVM</a:t>
                      </a:r>
                      <a:r>
                        <a:rPr lang="zh-CN" altLang="en-US" sz="1400">
                          <a:latin typeface="思源黑体 CN ExtraLight" panose="020B0200000000000000" charset="-122"/>
                          <a:ea typeface="思源黑体 CN ExtraLight" panose="020B0200000000000000" charset="-122"/>
                          <a:cs typeface="思源黑体 CN ExtraLight" panose="020B0200000000000000" charset="-122"/>
                        </a:rPr>
                        <a:t>支持，未覆盖全部场景</a:t>
                      </a:r>
                      <a:endParaRPr lang="zh-CN" altLang="en-US" sz="1400">
                        <a:latin typeface="思源黑体 CN ExtraLight" panose="020B0200000000000000" charset="-122"/>
                        <a:ea typeface="思源黑体 CN ExtraLight" panose="020B0200000000000000" charset="-122"/>
                        <a:cs typeface="思源黑体 CN ExtraLight" panose="020B0200000000000000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图形"/>
          <p:cNvSpPr txBox="1"/>
          <p:nvPr>
            <p:custDataLst>
              <p:tags r:id="rId13"/>
            </p:custDataLst>
          </p:nvPr>
        </p:nvSpPr>
        <p:spPr>
          <a:xfrm>
            <a:off x="656590" y="4055745"/>
            <a:ext cx="107181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宋体 Heavy" panose="02020900000000000000" charset="-122"/>
                <a:sym typeface="+mn-ea"/>
              </a:rPr>
              <a:t>结论与展望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宋体 Heavy" panose="02020900000000000000" charset="-122"/>
              <a:sym typeface="+mn-ea"/>
            </a:endParaRPr>
          </a:p>
        </p:txBody>
      </p:sp>
      <p:sp>
        <p:nvSpPr>
          <p:cNvPr id="13" name="图形"/>
          <p:cNvSpPr txBox="1"/>
          <p:nvPr>
            <p:custDataLst>
              <p:tags r:id="rId14"/>
            </p:custDataLst>
          </p:nvPr>
        </p:nvSpPr>
        <p:spPr>
          <a:xfrm>
            <a:off x="220345" y="4537710"/>
            <a:ext cx="587692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核心价值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首次实现基于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RISC-V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的全栈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GPGPU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轻量化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ISA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扩展（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5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条指令）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+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可配置硬件架构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在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15nm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工艺下实现了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OpenCL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程序的高效运行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RTL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与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POCL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代码开源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  <p:sp>
        <p:nvSpPr>
          <p:cNvPr id="14" name="图形"/>
          <p:cNvSpPr txBox="1"/>
          <p:nvPr>
            <p:custDataLst>
              <p:tags r:id="rId15"/>
            </p:custDataLst>
          </p:nvPr>
        </p:nvSpPr>
        <p:spPr>
          <a:xfrm>
            <a:off x="6315075" y="4699000"/>
            <a:ext cx="58769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未来方向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支持更多基准测试（需优化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LLVM RISC-V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后端）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提升多核心扩展性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降低硬件开销（如优化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Warp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调度器）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RISC-V GPU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编程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" name="图形"/>
          <p:cNvSpPr txBox="1"/>
          <p:nvPr>
            <p:custDataLst>
              <p:tags r:id="rId10"/>
            </p:custDataLst>
          </p:nvPr>
        </p:nvSpPr>
        <p:spPr>
          <a:xfrm>
            <a:off x="656590" y="1136650"/>
            <a:ext cx="1071816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在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 RISC-V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处理器上运行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 GPU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编程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RISC-V 向量扩展 vs. 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RISC-V GPU (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以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Vortex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为例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)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本质是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SIMD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与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SIMT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的对比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SIMD: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单指令多数据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    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SIMT: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单指令多线程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最大的硬件差异：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在于如何处理分支。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最大的软件差异：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在于指令集架构的不同。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SIMD: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循环 -&gt; 需要被向量化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-&gt;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映射到特定的向量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/SIMD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指令。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SIMT: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循环 -&gt; 直接将循环体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</a:t>
            </a:r>
            <a:r>
              <a:rPr lang="en-US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×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线程数量。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关于 RISC-V 的 SIMT 扩展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指令集扩展非常受限（设计复杂）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新的编译器支持极其匮乏（生态系统不完善）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图形"/>
          <p:cNvSpPr txBox="1"/>
          <p:nvPr>
            <p:custDataLst>
              <p:tags r:id="rId1"/>
            </p:custDataLst>
          </p:nvPr>
        </p:nvSpPr>
        <p:spPr>
          <a:xfrm>
            <a:off x="0" y="1524000"/>
            <a:ext cx="12201525" cy="346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0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  <a:sym typeface="+mn-ea"/>
                <a:hlinkClick r:id="rId2" action="ppaction://hlinkfile"/>
              </a:rPr>
              <a:t>MICRO58 Slides</a:t>
            </a:r>
            <a:endParaRPr lang="en-US" altLang="zh-CN" sz="20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  <a:sym typeface="+mn-ea"/>
                <a:hlinkClick r:id="rId3" action="ppaction://hlinkfile"/>
              </a:rPr>
              <a:t>0. Tutorial Introduction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  <a:sym typeface="+mn-ea"/>
                <a:hlinkClick r:id="rId4" action="ppaction://hlinkfile"/>
              </a:rPr>
              <a:t>1. GPU Arch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  <a:sym typeface="+mn-ea"/>
                <a:hlinkClick r:id="rId5" action="ppaction://hlinkfile"/>
              </a:rPr>
              <a:t>2. Vortex Microarchitecture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  <a:sym typeface="+mn-ea"/>
                <a:hlinkClick r:id="rId6" action="ppaction://hlinkfile"/>
              </a:rPr>
              <a:t>3. Vortex Software Stack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  <a:sym typeface="+mn-ea"/>
                <a:hlinkClick r:id="rId7" action="ppaction://hlinkfile"/>
              </a:rPr>
              <a:t>4. Vortex Compiler and OpenCL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  <a:sym typeface="+mn-ea"/>
                <a:hlinkClick r:id="rId8" action="ppaction://hlinkfile"/>
              </a:rPr>
              <a:t>5. CuPBoP Vortex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59" name="椭圆 58"/>
          <p:cNvSpPr/>
          <p:nvPr>
            <p:custDataLst>
              <p:tags r:id="rId9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10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1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最新动态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当前架构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848" y="910590"/>
            <a:ext cx="10568305" cy="59448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平台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设计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625" y="929005"/>
            <a:ext cx="11372850" cy="59226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50055" y="5676900"/>
            <a:ext cx="511937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②GPGPU Processor端</a:t>
            </a:r>
            <a:endParaRPr lang="zh-CN" altLang="en-US" sz="16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在Processor端做了层级设计，包括：</a:t>
            </a:r>
            <a:endParaRPr lang="zh-CN" altLang="en-US" sz="16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存储：</a:t>
            </a: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设备内存、共享memory和Register File</a:t>
            </a:r>
            <a:endParaRPr lang="zh-CN" altLang="en-US" sz="16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计算：</a:t>
            </a: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通过设计多个Core实现高度数据级并行</a:t>
            </a:r>
            <a:endParaRPr lang="zh-CN" altLang="en-US" sz="16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6790" y="1943735"/>
            <a:ext cx="64674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①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Host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端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设计两种不同平台的驱动来支持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AMD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的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OpenCL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和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NVIDIA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的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CUDA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36965" y="5316220"/>
            <a:ext cx="2997835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AFU：</a:t>
            </a:r>
            <a:r>
              <a:rPr lang="zh-CN" altLang="en-US" sz="1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Host端给GPGPU的Multi-Banking DRAM填充数据的单元</a:t>
            </a:r>
            <a:endParaRPr lang="zh-CN" altLang="en-US" sz="1400">
              <a:latin typeface="思源宋体 ExtraLight" panose="02020200000000000000" charset="-122"/>
              <a:ea typeface="思源宋体 ExtraLight" panose="02020200000000000000" charset="-122"/>
              <a:cs typeface="思源宋体 ExtraLight" panose="02020200000000000000" charset="-122"/>
            </a:endParaRPr>
          </a:p>
          <a:p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Core：</a:t>
            </a:r>
            <a:r>
              <a:rPr lang="zh-CN" altLang="en-US" sz="1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Warp调度程序单元、取指、译码、寄存器堆、ALU、FPU、LSU、SFU和共享存储</a:t>
            </a:r>
            <a:endParaRPr lang="zh-CN" altLang="en-US" sz="1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驱动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设计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1" name="文本框 10"/>
          <p:cNvSpPr txBox="1"/>
          <p:nvPr/>
        </p:nvSpPr>
        <p:spPr>
          <a:xfrm>
            <a:off x="7632700" y="5019040"/>
            <a:ext cx="39281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Vortex GPGPU设计的验证环境</a:t>
            </a:r>
            <a:endParaRPr lang="en-US" altLang="zh-CN" sz="16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20180" y="2871470"/>
            <a:ext cx="53416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- 使用</a:t>
            </a: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AFU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实现基本的数据可供给的系统</a:t>
            </a:r>
            <a:endParaRPr lang="en-US" altLang="zh-CN" sz="16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- 借助</a:t>
            </a: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Verilator（开源波形验证工具）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向上搭建</a:t>
            </a: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VLSIM驱动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来支持Vortex应用程序运行</a:t>
            </a:r>
            <a:endParaRPr lang="en-US" altLang="zh-CN" sz="16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685" y="1193165"/>
            <a:ext cx="5829300" cy="52901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93890" y="1667510"/>
            <a:ext cx="48679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- </a:t>
            </a: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周期精确</a:t>
            </a: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的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Vortex GPGPU</a:t>
            </a: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模拟器</a:t>
            </a:r>
            <a:endParaRPr lang="zh-CN" altLang="en-US" sz="16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- </a:t>
            </a: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基于</a:t>
            </a: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SIMX Driver驱动</a:t>
            </a: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支持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Vortex</a:t>
            </a: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应用程序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运行</a:t>
            </a:r>
            <a:endParaRPr lang="zh-CN" altLang="en-US" sz="16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1005" y="5498465"/>
            <a:ext cx="23704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在</a:t>
            </a: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FPGA平台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上基于</a:t>
            </a: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OPAE驱动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来支持Vortex应用程序的运行</a:t>
            </a:r>
            <a:endParaRPr lang="en-US" altLang="zh-CN" sz="16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81575" y="5899785"/>
            <a:ext cx="59004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纯Vortex GPGPU的验证环境</a:t>
            </a:r>
            <a:endParaRPr lang="en-US" altLang="zh-CN" sz="16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借助</a:t>
            </a: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Verilator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向上搭建</a:t>
            </a:r>
            <a:r>
              <a:rPr lang="zh-CN" altLang="en-US" sz="16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RTLSIM驱动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支持Vortex应用程序运行</a:t>
            </a:r>
            <a:endParaRPr lang="en-US" altLang="zh-CN" sz="16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有关工作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" name="图形"/>
          <p:cNvSpPr txBox="1"/>
          <p:nvPr>
            <p:custDataLst>
              <p:tags r:id="rId10"/>
            </p:custDataLst>
          </p:nvPr>
        </p:nvSpPr>
        <p:spPr>
          <a:xfrm>
            <a:off x="10160" y="998220"/>
            <a:ext cx="12160250" cy="4971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RISC-V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向量扩展在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Vulkan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图形内核中的性能分析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2025 Poster: 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利用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RISC-V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向量扩展来加速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Vulkan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图形</a:t>
            </a: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API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中的着色器内核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思源宋体 Heavy" panose="02020900000000000000" charset="-122"/>
              <a:ea typeface="思源宋体 Heavy" panose="02020900000000000000" charset="-122"/>
              <a:cs typeface="思源宋体 Heavy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SoftCUDA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：在软核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GPU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上运行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CUDA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提出方法使得CUDA程序无需修改源码即可直接在Vortex等软核GPGPU上执行</a:t>
            </a:r>
            <a:endParaRPr lang="en-US" altLang="zh-CN" sz="1400" spc="100" dirty="0">
              <a:solidFill>
                <a:schemeClr val="tx1"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SparseWeaver</a:t>
            </a:r>
            <a:r>
              <a:rPr lang="zh-CN" altLang="en-US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：在图负载中将</a:t>
            </a:r>
            <a:r>
              <a:rPr lang="en-US" altLang="zh-CN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GPU</a:t>
            </a:r>
            <a:r>
              <a:rPr lang="zh-CN" altLang="en-US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的稀疏操作转换为密集操作</a:t>
            </a:r>
            <a:endParaRPr lang="en-US" altLang="zh-CN" spc="100" dirty="0">
              <a:solidFill>
                <a:schemeClr val="tx2">
                  <a:lumMod val="50000"/>
                  <a:lumOff val="50000"/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解决图计算中的负载不均衡问题，通过硬件-软件协同将稀疏图操作转换为规则密集操作的框架</a:t>
            </a:r>
            <a:endParaRPr lang="en-US" altLang="zh-CN" sz="1400" spc="100" dirty="0">
              <a:solidFill>
                <a:schemeClr val="tx2">
                  <a:lumMod val="50000"/>
                  <a:lumOff val="50000"/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在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FPGA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上执行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GPU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应用的对比分析：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HLS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与软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GPU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方法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对比了通过HLS和软核GPU在FPGA上运行GPU应用的两种技术路径，并以Vortex为例分析了软GPU方法的优劣与挑战</a:t>
            </a:r>
            <a:endParaRPr lang="en-US" altLang="zh-CN" sz="1400" spc="100" dirty="0">
              <a:solidFill>
                <a:schemeClr val="tx1"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Skybox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：可编程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RISC-V GPU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上的开源图形渲染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Skybox是基于Vortex的全栈开源GPU架构，它支持Vulkan图形API，并探索了在通用GPGPU架构上实现高效图形渲染的混合微架构设计。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思源宋体 Heavy" panose="02020900000000000000" charset="-122"/>
              <a:ea typeface="思源宋体 Heavy" panose="02020900000000000000" charset="-122"/>
              <a:cs typeface="思源宋体 Heavy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开源硬件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GPU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的冰山一角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关于开源硬件GPU（指Vortex）的研讨会报告，旨在介绍其初步成果和潜力</a:t>
            </a:r>
            <a:endParaRPr lang="en-US" altLang="zh-CN" sz="1400" spc="100" dirty="0">
              <a:solidFill>
                <a:schemeClr val="tx1"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有关工作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" name="图形"/>
          <p:cNvSpPr txBox="1"/>
          <p:nvPr>
            <p:custDataLst>
              <p:tags r:id="rId10"/>
            </p:custDataLst>
          </p:nvPr>
        </p:nvSpPr>
        <p:spPr>
          <a:xfrm>
            <a:off x="10160" y="998220"/>
            <a:ext cx="12160250" cy="5859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为多核</a:t>
            </a:r>
            <a:r>
              <a:rPr lang="en-US" altLang="zh-CN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RISC-V GPU</a:t>
            </a:r>
            <a:r>
              <a:rPr lang="zh-CN" altLang="en-US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实现硬件扩展</a:t>
            </a:r>
            <a:endParaRPr lang="zh-CN" altLang="en-US" spc="100" dirty="0">
              <a:solidFill>
                <a:schemeClr val="tx2">
                  <a:lumMod val="50000"/>
                  <a:lumOff val="50000"/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本文提出了一种为Vortex等多核RISC-V GPU添加定制硬件加速单元的系统性方法，涵盖了从指令集扩展到微架构集成的完整流程。</a:t>
            </a:r>
            <a:endParaRPr lang="en-US" altLang="zh-CN" sz="1400" spc="100" dirty="0">
              <a:solidFill>
                <a:schemeClr val="tx2">
                  <a:lumMod val="50000"/>
                  <a:lumOff val="50000"/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CuPBoP：面向并行化及广域处理器的CUDA</a:t>
            </a:r>
            <a:endParaRPr lang="en-US" altLang="zh-CN" sz="18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CuPBoP是一个框架，它能让CUDA程序无需翻译成其他便携语言即可在非NVIDIA设备（包括x86、RISC-V CPU等）上运行</a:t>
            </a:r>
            <a:endParaRPr lang="en-US" altLang="zh-CN" sz="1400" spc="100" dirty="0">
              <a:solidFill>
                <a:schemeClr val="tx1"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COX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：通过向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CPU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暴露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Warp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级函数在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x86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上运行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CUDA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通过分层折叠技术，将CUDA的warp级函数高效地映射到CPU的SIMD指令（如AVX）上，从而在x86 CPU上高效执行CUDA程序</a:t>
            </a:r>
            <a:endParaRPr lang="en-US" altLang="zh-CN" sz="1400" spc="100" dirty="0">
              <a:solidFill>
                <a:schemeClr val="tx1"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Vortex</a:t>
            </a:r>
            <a:r>
              <a:rPr lang="zh-CN" altLang="en-US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：扩展</a:t>
            </a:r>
            <a:r>
              <a:rPr lang="en-US" altLang="zh-CN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RISC-V ISA</a:t>
            </a:r>
            <a:r>
              <a:rPr lang="zh-CN" altLang="en-US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以支持</a:t>
            </a:r>
            <a:r>
              <a:rPr lang="en-US" altLang="zh-CN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GPGPU</a:t>
            </a:r>
            <a:r>
              <a:rPr lang="zh-CN" altLang="en-US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与</a:t>
            </a:r>
            <a:r>
              <a:rPr lang="en-US" altLang="zh-CN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3D</a:t>
            </a:r>
            <a:r>
              <a:rPr lang="zh-CN" altLang="en-US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图形研究</a:t>
            </a:r>
            <a:endParaRPr lang="zh-CN" altLang="en-US" spc="100" dirty="0">
              <a:solidFill>
                <a:srgbClr val="FF0000">
                  <a:alpha val="87000"/>
                </a:srgb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rgbClr val="FF0000">
                    <a:alpha val="87000"/>
                  </a:srgb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MICRO 2021: 阐述了其通过对RISC-V进行最小化ISA扩展来实现支持OpenCL和OpenGL的全栈开源GPGPU设计</a:t>
            </a:r>
            <a:endParaRPr lang="en-US" altLang="zh-CN" sz="1400" spc="100" dirty="0">
              <a:solidFill>
                <a:srgbClr val="FF0000">
                  <a:alpha val="87000"/>
                </a:srgb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zh-CN" altLang="en-US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面向高端</a:t>
            </a:r>
            <a:r>
              <a:rPr lang="en-US" altLang="zh-CN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FPGA</a:t>
            </a:r>
            <a:r>
              <a:rPr lang="zh-CN" altLang="en-US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的可扩展多核</a:t>
            </a:r>
            <a:r>
              <a:rPr lang="en-US" altLang="zh-CN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RISC-V GPGPU</a:t>
            </a:r>
            <a:r>
              <a:rPr lang="zh-CN" altLang="en-US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加速器</a:t>
            </a:r>
            <a:endParaRPr lang="zh-CN" altLang="en-US" spc="100" dirty="0">
              <a:solidFill>
                <a:srgbClr val="FF0000">
                  <a:alpha val="87000"/>
                </a:srgb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rgbClr val="FF0000">
                    <a:alpha val="87000"/>
                  </a:srgb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介绍了Vortex作为可扩展的PCIe加速器在高端Intel FPGA上的实现细节</a:t>
            </a:r>
            <a:endParaRPr lang="en-US" altLang="zh-CN" sz="1400" spc="100" dirty="0">
              <a:solidFill>
                <a:srgbClr val="FF0000">
                  <a:alpha val="87000"/>
                </a:srgb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将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OpenCL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引入商用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RISC-V CPU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9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将OpenCL支持移植到了普通的RISC-V多核CPU上</a:t>
            </a:r>
            <a:endParaRPr lang="en-US" altLang="zh-CN" sz="1400" spc="100" dirty="0">
              <a:solidFill>
                <a:schemeClr val="tx1"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725" y="6340475"/>
            <a:ext cx="3289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  <a:hlinkClick r:id="rId11" action="ppaction://hlinkfile"/>
              </a:rPr>
              <a:t>Vortex Homepage</a:t>
            </a:r>
            <a:endParaRPr lang="en-US" altLang="zh-CN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  <a:hlinkClick r:id="rId11" action="ppaction://hlinkfile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GPU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介绍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图形"/>
          <p:cNvSpPr txBox="1"/>
          <p:nvPr>
            <p:custDataLst>
              <p:tags r:id="rId7"/>
            </p:custDataLst>
          </p:nvPr>
        </p:nvSpPr>
        <p:spPr>
          <a:xfrm>
            <a:off x="323215" y="1306830"/>
            <a:ext cx="5864860" cy="309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GPU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流水线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SPMD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编程模型（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Single Program Multiple Data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）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所有线程执行相同的程序，但处理不同的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数据。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Warp/Wave-front执行模型</a:t>
            </a:r>
            <a:endParaRPr lang="en-US" altLang="zh-CN" sz="1600" spc="100" dirty="0">
              <a:solidFill>
                <a:schemeClr val="tx1">
                  <a:alpha val="87000"/>
                </a:scheme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GPU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并非单线程执行指令，而是以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线程组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为单位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执行。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每次只获取一条指令，但这条指令被一组线程同时执行。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这组执行同一条指令的线程，称为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Warp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或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Wave-front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8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4646" t="44846" r="14198" b="9235"/>
          <a:stretch>
            <a:fillRect/>
          </a:stretch>
        </p:blipFill>
        <p:spPr>
          <a:xfrm>
            <a:off x="323215" y="4484370"/>
            <a:ext cx="5936615" cy="2155190"/>
          </a:xfrm>
          <a:prstGeom prst="rect">
            <a:avLst/>
          </a:prstGeom>
        </p:spPr>
      </p:pic>
      <p:sp>
        <p:nvSpPr>
          <p:cNvPr id="6" name="图形"/>
          <p:cNvSpPr txBox="1"/>
          <p:nvPr>
            <p:custDataLst>
              <p:tags r:id="rId12"/>
            </p:custDataLst>
          </p:nvPr>
        </p:nvSpPr>
        <p:spPr>
          <a:xfrm>
            <a:off x="6259830" y="1306830"/>
            <a:ext cx="604520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GPU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执行模型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GPU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线程的并行执行是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分层组织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的，从下到上依次为：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Thread（线程）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：最基本的并行计算单元。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Warp（线程束）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GPU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调度和执行的基本单位。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同一时间，一个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Warp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内的所有线程会同步执行同一条指令（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SIMT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Block（线程块）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：同一个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Block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内的所有线程，能共享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Shared Memory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（共享内存）。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SM（Streaming Multiprocessor，流多处理器）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：每个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SM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包含多个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SP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（流处理器）、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Shared Memory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、寄存器等资源。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rcRect l="29524" t="35278" r="18003" b="27043"/>
          <a:stretch>
            <a:fillRect/>
          </a:stretch>
        </p:blipFill>
        <p:spPr>
          <a:xfrm>
            <a:off x="7005955" y="4772025"/>
            <a:ext cx="4852035" cy="196024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有关工作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" name="图形"/>
          <p:cNvSpPr txBox="1"/>
          <p:nvPr>
            <p:custDataLst>
              <p:tags r:id="rId10"/>
            </p:custDataLst>
          </p:nvPr>
        </p:nvSpPr>
        <p:spPr>
          <a:xfrm>
            <a:off x="10160" y="998220"/>
            <a:ext cx="12160250" cy="5751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2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为扩展的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RISC-V GPU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架构支持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CUDA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22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构建一个工具链，使CUDA源代码能够在Vortex RISC-V GPU架构上直接编译和执行</a:t>
            </a:r>
            <a:endParaRPr lang="en-US" altLang="zh-CN" sz="1400" spc="100" dirty="0">
              <a:solidFill>
                <a:schemeClr val="tx1"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22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在</a:t>
            </a:r>
            <a:r>
              <a:rPr lang="en-US" altLang="zh-CN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RISC-V GPGPU</a:t>
            </a:r>
            <a:r>
              <a:rPr lang="zh-CN" altLang="en-US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中的密码学加速</a:t>
            </a:r>
            <a:endParaRPr lang="zh-CN" altLang="en-US" spc="100" dirty="0">
              <a:solidFill>
                <a:schemeClr val="tx2">
                  <a:lumMod val="50000"/>
                  <a:lumOff val="50000"/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22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2">
                    <a:lumMod val="50000"/>
                    <a:lumOff val="50000"/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为Vortex GPGPU添加了密码学扩展执行单元，用于加速AES和SHA算法</a:t>
            </a:r>
            <a:endParaRPr lang="en-US" altLang="zh-CN" sz="1400" spc="100" dirty="0">
              <a:solidFill>
                <a:schemeClr val="tx2">
                  <a:lumMod val="50000"/>
                  <a:lumOff val="50000"/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220000"/>
              </a:lnSpc>
              <a:buClrTx/>
              <a:buSzTx/>
              <a:buFontTx/>
            </a:pPr>
            <a:r>
              <a:rPr lang="en-US" altLang="zh-CN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Vortex</a:t>
            </a:r>
            <a:r>
              <a:rPr lang="zh-CN" altLang="en-US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：兼容</a:t>
            </a:r>
            <a:r>
              <a:rPr lang="en-US" altLang="zh-CN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OpenCL</a:t>
            </a:r>
            <a:r>
              <a:rPr lang="zh-CN" altLang="en-US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</a:t>
            </a:r>
            <a:r>
              <a:rPr lang="en-US" altLang="zh-CN" spc="100" dirty="0">
                <a:solidFill>
                  <a:srgbClr val="FF0000">
                    <a:alpha val="87000"/>
                  </a:srgb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RISC-V GPGPU</a:t>
            </a:r>
            <a:endParaRPr lang="en-US" altLang="zh-CN" spc="100" dirty="0">
              <a:solidFill>
                <a:srgbClr val="FF0000">
                  <a:alpha val="87000"/>
                </a:srgb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22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rgbClr val="FF0000">
                    <a:alpha val="87000"/>
                  </a:srgb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Vortex项目的早期预印本论文，首次系统地提出了一个支持OpenCL的、基于RISC-V的全栈GPGPU设计方案。</a:t>
            </a:r>
            <a:endParaRPr lang="en-US" altLang="zh-CN" sz="1400" spc="100" dirty="0">
              <a:solidFill>
                <a:srgbClr val="FF0000">
                  <a:alpha val="87000"/>
                </a:srgb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22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Vortex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：一个用于架构研究的开源可重构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RISC-V GPGPU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加速器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22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Hot Chips: 将Vortex定位为一个高度可定制和可扩展的开源平台</a:t>
            </a:r>
            <a:endParaRPr lang="en-US" altLang="zh-CN" sz="1400" spc="100" dirty="0">
              <a:solidFill>
                <a:schemeClr val="tx1"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22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Vortex RISC-V GPGPU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系统：扩展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ISA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、综合微架构与建模软件栈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220000"/>
              </a:lnSpc>
              <a:buClrTx/>
              <a:buSzTx/>
              <a:buFontTx/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2019 CARRV: 首次提出了为RISC-V添加GPU ISA扩展并构建相应软硬件栈的完整构想。</a:t>
            </a:r>
            <a:endParaRPr lang="en-US" altLang="zh-CN" sz="1400" spc="100" dirty="0">
              <a:solidFill>
                <a:schemeClr val="tx1">
                  <a:alpha val="87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725" y="6340475"/>
            <a:ext cx="3289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  <a:hlinkClick r:id="rId11" action="ppaction://hlinkfile"/>
              </a:rPr>
              <a:t>Vortex Homepage</a:t>
            </a:r>
            <a:endParaRPr lang="en-US" altLang="zh-CN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  <a:hlinkClick r:id="rId11" action="ppaction://hlinkfile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流程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跑通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" name="图形"/>
          <p:cNvSpPr txBox="1"/>
          <p:nvPr>
            <p:custDataLst>
              <p:tags r:id="rId10"/>
            </p:custDataLst>
          </p:nvPr>
        </p:nvSpPr>
        <p:spPr>
          <a:xfrm>
            <a:off x="144780" y="998220"/>
            <a:ext cx="10436860" cy="5751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2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参考官方文档：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https://github.com/vortexgpgpu/vortex/docs/install_vortex.md</a:t>
            </a:r>
            <a:endParaRPr lang="en-US" altLang="zh-CN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l">
              <a:lnSpc>
                <a:spcPct val="22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环境：</a:t>
            </a: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VMWare Ubuntu 24.04.3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镜像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l">
              <a:lnSpc>
                <a:spcPct val="22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效果：已经完成编译，环境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搭建完成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l">
              <a:lnSpc>
                <a:spcPct val="220000"/>
              </a:lnSpc>
              <a:buClrTx/>
              <a:buSzTx/>
              <a:buFontTx/>
            </a:pP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测试：根据官方文档的测试方法，测试了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向量加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  <p:pic>
        <p:nvPicPr>
          <p:cNvPr id="11" name="图片 10" descr="be2c1747-7821-4d71-99d5-0dbdde5fb80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125" y="1838325"/>
            <a:ext cx="6486525" cy="413194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参考资料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1148080" y="1169670"/>
            <a:ext cx="937577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9" action="ppaction://hlinkfile"/>
              </a:rPr>
              <a:t>Vortex: OpenCL Compatible RISC-V GPGPU</a:t>
            </a:r>
            <a:endParaRPr lang="en-US" altLang="zh-CN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hlinkClick r:id="rId9" action="ppaction://hlinkfile"/>
            </a:endParaRPr>
          </a:p>
          <a:p>
            <a:endParaRPr lang="en-US" altLang="zh-CN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0" action="ppaction://hlinkfile"/>
              </a:rPr>
              <a:t>Vortex GPGPU Tutorials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0" action="ppaction://hlinkfile"/>
              </a:rPr>
              <a:t>资料汇总</a:t>
            </a:r>
            <a:endParaRPr lang="zh-CN" altLang="en-US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1" action="ppaction://hlinkfile"/>
              </a:rPr>
              <a:t>Vortex GPGPU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1" action="ppaction://hlinkfile"/>
              </a:rPr>
              <a:t>的硬件架构和代码结构分析</a:t>
            </a:r>
            <a:endParaRPr lang="zh-CN" altLang="en-US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endParaRPr lang="zh-CN" altLang="en-US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2" action="ppaction://hlinkfile"/>
              </a:rPr>
              <a:t>GitHub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2" action="ppaction://hlinkfile"/>
              </a:rPr>
              <a:t>项目</a:t>
            </a:r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2" action="ppaction://hlinkfile"/>
              </a:rPr>
              <a:t> - vortexgpgpu/vortex</a:t>
            </a:r>
            <a:endParaRPr lang="en-US" altLang="zh-CN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hlinkClick r:id="rId12" action="ppaction://hlinkfile"/>
            </a:endParaRPr>
          </a:p>
          <a:p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3" action="ppaction://hlinkfile"/>
              </a:rPr>
              <a:t>GitHub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3" action="ppaction://hlinkfile"/>
              </a:rPr>
              <a:t>项目</a:t>
            </a:r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3" action="ppaction://hlinkfile"/>
              </a:rPr>
              <a:t> - vortexgpgpu/vortex_tutorials</a:t>
            </a:r>
            <a:endParaRPr lang="en-US" altLang="zh-CN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hlinkClick r:id="rId12" action="ppaction://hlinkfile"/>
            </a:endParaRPr>
          </a:p>
          <a:p>
            <a:endParaRPr lang="en-US" altLang="zh-CN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4" action="ppaction://hlinkfile"/>
              </a:rPr>
              <a:t>Vortex GPGPU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4" action="ppaction://hlinkfile"/>
              </a:rPr>
              <a:t>的</a:t>
            </a:r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4" action="ppaction://hlinkfile"/>
              </a:rPr>
              <a:t>Github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4" action="ppaction://hlinkfile"/>
              </a:rPr>
              <a:t>流程跑通与功能模块波形探索</a:t>
            </a:r>
            <a:endParaRPr lang="zh-CN" altLang="en-US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hlinkClick r:id="rId14" action="ppaction://hlinkfile"/>
            </a:endParaRPr>
          </a:p>
          <a:p>
            <a:endParaRPr lang="en-US" altLang="zh-CN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hlinkClick r:id="rId14" action="ppaction://hlinkfile"/>
            </a:endParaRPr>
          </a:p>
          <a:p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5" action="ppaction://hlinkfile"/>
              </a:rPr>
              <a:t>Vortex Mod Manager - Nexus Mods</a:t>
            </a:r>
            <a:endParaRPr lang="en-US" altLang="zh-CN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hlinkClick r:id="rId14" action="ppaction://hlinkfile"/>
            </a:endParaRPr>
          </a:p>
          <a:p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6" action="ppaction://hlinkfile"/>
              </a:rPr>
              <a:t>Vortex: Open-Source RISC-V Based GPGPU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6" action="ppaction://hlinkfile"/>
              </a:rPr>
              <a:t>（</a:t>
            </a:r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6" action="ppaction://hlinkfile"/>
              </a:rPr>
              <a:t>Micro2021</a:t>
            </a:r>
            <a:r>
              <a:rPr lang="zh-CN" altLang="en-US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6" action="ppaction://hlinkfile"/>
              </a:rPr>
              <a:t>会议教程）</a:t>
            </a:r>
            <a:endParaRPr lang="zh-CN" altLang="en-US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hlinkClick r:id="rId16" action="ppaction://hlinkfile"/>
            </a:endParaRPr>
          </a:p>
          <a:p>
            <a:endParaRPr lang="zh-CN" altLang="en-US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 sz="2400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hlinkClick r:id="rId17" action="ppaction://hlinkfile"/>
              </a:rPr>
              <a:t>Vortex Homepage</a:t>
            </a:r>
            <a:endParaRPr lang="en-US" altLang="zh-CN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李佳昊-仙林-飞艇航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67525"/>
          </a:xfrm>
          <a:prstGeom prst="rect">
            <a:avLst/>
          </a:prstGeom>
          <a:gradFill>
            <a:gsLst>
              <a:gs pos="89000">
                <a:srgbClr val="BDCBDE">
                  <a:alpha val="36000"/>
                </a:srgbClr>
              </a:gs>
              <a:gs pos="0">
                <a:srgbClr val="5F85C3">
                  <a:alpha val="100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60705" y="3035618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谢谢观看！</a:t>
            </a:r>
            <a:endParaRPr lang="en-US" altLang="zh-CN" sz="8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60705" y="44919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0705" y="4862831"/>
            <a:ext cx="333438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日期：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2025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年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10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月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20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</a:t>
            </a:r>
            <a:endParaRPr lang="zh-CN" altLang="en-US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53000">
                <a:srgbClr val="9AA1BB">
                  <a:alpha val="0"/>
                </a:srgbClr>
              </a:gs>
              <a:gs pos="0">
                <a:srgbClr val="515983"/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GPU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介绍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1" name="图形"/>
          <p:cNvSpPr txBox="1"/>
          <p:nvPr>
            <p:custDataLst>
              <p:tags r:id="rId10"/>
            </p:custDataLst>
          </p:nvPr>
        </p:nvSpPr>
        <p:spPr>
          <a:xfrm>
            <a:off x="323215" y="1306830"/>
            <a:ext cx="1176083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1. GPU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以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线程组（warp/wave front）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为单位执行大量线程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GPU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将数十个线程打包成一个线程组，同一组内的线程同步执行同一条指令（即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SIMT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范式）。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核心目的：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高效利用硬件资源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，避免硬件单元闲置，同时简化调度逻辑。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2. GPU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具备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并发处理多线程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和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时间复用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的能力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并发处理（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concurrently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）：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GPU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通过多核架构（如多个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SM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）同时运行多个线程组，硬件层面实现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“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空间上的并行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时间复用（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time multiplexing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）：当某线程组因等待内存访问、同步等操作暂停时，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GPU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会快速切换到其他就绪的线程组继续执行。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3.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大规模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线程级并行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</a:t>
            </a:r>
            <a:r>
              <a:rPr lang="en-US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→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大规模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内存级并行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线程级并行（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Thread Level Parallelism, TLP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）：指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GPU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通过十万甚至百万级线程同时执行任务。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内存级并行（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Memory Level Parallelism, MLP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）：指内存系统能同时处理大量线程的内存访问请求。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原文阅读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图形"/>
          <p:cNvSpPr txBox="1"/>
          <p:nvPr>
            <p:custDataLst>
              <p:tags r:id="rId7"/>
            </p:custDataLst>
          </p:nvPr>
        </p:nvSpPr>
        <p:spPr>
          <a:xfrm>
            <a:off x="7697470" y="1252855"/>
            <a:ext cx="424307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Georgia Tech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团队提出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Vortex</a:t>
            </a:r>
            <a:endParaRPr lang="zh-CN" altLang="en-US" sz="1600" b="1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一款</a:t>
            </a:r>
            <a:r>
              <a:rPr lang="zh-CN" altLang="en-US" sz="1600" b="1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基于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RISC-V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指令集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支持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OpenCL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编程框架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的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GPGPU</a:t>
            </a:r>
            <a:endParaRPr lang="en-US" altLang="zh-CN" sz="1600" spc="100" dirty="0">
              <a:solidFill>
                <a:schemeClr val="tx1">
                  <a:alpha val="87000"/>
                </a:scheme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+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轻量化设计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平衡性能与能效</a:t>
            </a:r>
            <a:endParaRPr lang="zh-CN" altLang="en-US" sz="1600" b="1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核心贡献：</a:t>
            </a:r>
            <a:b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</a:b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1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可配置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SIMT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架构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：支持调整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线程数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与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Warp数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；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2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轻量化ISA扩展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：仅基于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RV32IM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新增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5条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指令实现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SIMT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执行；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3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软件栈适配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：修改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OpenCL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新增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Vortex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目标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+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开发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原生运行时库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；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4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可移植性验证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：通过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Rodinia基准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测试套件的子集验证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Vortex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能稳定运行数据并行应用。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8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275" y="1405890"/>
            <a:ext cx="7763510" cy="510921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原文阅读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图形"/>
          <p:cNvSpPr txBox="1"/>
          <p:nvPr>
            <p:custDataLst>
              <p:tags r:id="rId7"/>
            </p:custDataLst>
          </p:nvPr>
        </p:nvSpPr>
        <p:spPr>
          <a:xfrm>
            <a:off x="7478395" y="1938655"/>
            <a:ext cx="4554855" cy="37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  <a:sym typeface="+mn-ea"/>
              </a:rPr>
              <a:t>Vortex GPGPU</a:t>
            </a:r>
            <a:endParaRPr lang="en-US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Noto Serif CJK SC Light" panose="02020300000000000000" charset="-122"/>
                <a:ea typeface="Noto Serif CJK SC Light" panose="02020300000000000000" charset="-122"/>
                <a:sym typeface="+mn-ea"/>
              </a:rPr>
              <a:t>Open source </a:t>
            </a:r>
            <a:r>
              <a:rPr lang="en-US" sz="1600" dirty="0">
                <a:latin typeface="Noto Serif CJK SC Black" panose="02020900000000000000" charset="-122"/>
                <a:ea typeface="Noto Serif CJK SC Black" panose="02020900000000000000" charset="-122"/>
                <a:sym typeface="+mn-ea"/>
              </a:rPr>
              <a:t>H/W</a:t>
            </a:r>
            <a:r>
              <a:rPr lang="en-US" sz="1600" dirty="0">
                <a:latin typeface="Noto Serif CJK SC Light" panose="02020300000000000000" charset="-122"/>
                <a:ea typeface="Noto Serif CJK SC Light" panose="02020300000000000000" charset="-122"/>
                <a:sym typeface="+mn-ea"/>
              </a:rPr>
              <a:t> and </a:t>
            </a:r>
            <a:r>
              <a:rPr lang="en-US" sz="1600" dirty="0">
                <a:latin typeface="Noto Serif CJK SC Black" panose="02020900000000000000" charset="-122"/>
                <a:ea typeface="Noto Serif CJK SC Black" panose="02020900000000000000" charset="-122"/>
                <a:sym typeface="+mn-ea"/>
              </a:rPr>
              <a:t>S/W</a:t>
            </a:r>
            <a:r>
              <a:rPr lang="en-US" sz="1600" dirty="0">
                <a:latin typeface="Noto Serif CJK SC Light" panose="02020300000000000000" charset="-122"/>
                <a:ea typeface="Noto Serif CJK SC Light" panose="02020300000000000000" charset="-122"/>
                <a:sym typeface="+mn-ea"/>
              </a:rPr>
              <a:t> GPU</a:t>
            </a:r>
            <a:endParaRPr lang="en-US" sz="1600" dirty="0">
              <a:latin typeface="Noto Serif CJK SC Light" panose="02020300000000000000" charset="-122"/>
              <a:ea typeface="Noto Serif CJK SC Light" panose="020203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Noto Serif CJK SC Black" panose="02020900000000000000" charset="-122"/>
                <a:ea typeface="Noto Serif CJK SC Black" panose="02020900000000000000" charset="-122"/>
                <a:sym typeface="+mn-ea"/>
              </a:rPr>
              <a:t>RISC-V</a:t>
            </a:r>
            <a:r>
              <a:rPr lang="en-US" sz="1600" dirty="0">
                <a:latin typeface="Noto Serif CJK SC Light" panose="02020300000000000000" charset="-122"/>
                <a:ea typeface="Noto Serif CJK SC Light" panose="02020300000000000000" charset="-122"/>
                <a:sym typeface="+mn-ea"/>
              </a:rPr>
              <a:t> extensions</a:t>
            </a:r>
            <a:endParaRPr lang="en-US" sz="1600" dirty="0">
              <a:latin typeface="Noto Serif CJK SC Light" panose="02020300000000000000" charset="-122"/>
              <a:ea typeface="Noto Serif CJK SC Light" panose="020203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Noto Serif CJK SC Light" panose="02020300000000000000" charset="-122"/>
                <a:ea typeface="Noto Serif CJK SC Light" panose="02020300000000000000" charset="-122"/>
                <a:sym typeface="+mn-ea"/>
              </a:rPr>
              <a:t>Implemented/tested on </a:t>
            </a:r>
            <a:r>
              <a:rPr lang="en-US" sz="1600" dirty="0">
                <a:latin typeface="Noto Serif CJK SC Black" panose="02020900000000000000" charset="-122"/>
                <a:ea typeface="Noto Serif CJK SC Black" panose="02020900000000000000" charset="-122"/>
                <a:sym typeface="+mn-ea"/>
              </a:rPr>
              <a:t>Intel FPGA</a:t>
            </a:r>
            <a:endParaRPr lang="en-US" sz="1600" dirty="0">
              <a:latin typeface="Noto Serif CJK SC Light" panose="02020300000000000000" charset="-122"/>
              <a:ea typeface="Noto Serif CJK SC Light" panose="02020300000000000000" charset="-122"/>
            </a:endParaRPr>
          </a:p>
          <a:p>
            <a:pPr lvl="1"/>
            <a:r>
              <a:rPr lang="en-US" sz="1600" dirty="0">
                <a:latin typeface="Noto Serif CJK SC Black" panose="02020900000000000000" charset="-122"/>
                <a:ea typeface="Noto Serif CJK SC Black" panose="02020900000000000000" charset="-122"/>
                <a:sym typeface="+mn-ea"/>
              </a:rPr>
              <a:t>- Xilinx support</a:t>
            </a:r>
            <a:r>
              <a:rPr lang="en-US" sz="1600" dirty="0">
                <a:latin typeface="Noto Serif CJK SC Light" panose="02020300000000000000" charset="-122"/>
                <a:ea typeface="Noto Serif CJK SC Light" panose="02020300000000000000" charset="-122"/>
                <a:sym typeface="+mn-ea"/>
              </a:rPr>
              <a:t> is on-going</a:t>
            </a:r>
            <a:endParaRPr lang="en-US" sz="1600" dirty="0">
              <a:latin typeface="Noto Serif CJK SC Light" panose="02020300000000000000" charset="-122"/>
              <a:ea typeface="Noto Serif CJK SC Light" panose="020203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Noto Serif CJK SC Black" panose="02020900000000000000" charset="-122"/>
                <a:ea typeface="Noto Serif CJK SC Black" panose="02020900000000000000" charset="-122"/>
                <a:sym typeface="+mn-ea"/>
              </a:rPr>
              <a:t>S/W stacks</a:t>
            </a:r>
            <a:r>
              <a:rPr lang="en-US" sz="1600" dirty="0">
                <a:latin typeface="Noto Serif CJK SC Light" panose="02020300000000000000" charset="-122"/>
                <a:ea typeface="Noto Serif CJK SC Light" panose="02020300000000000000" charset="-122"/>
                <a:sym typeface="+mn-ea"/>
              </a:rPr>
              <a:t> are relying on other open source platforms (LLVM, POCL, </a:t>
            </a:r>
            <a:r>
              <a:rPr lang="en-US" sz="1600" dirty="0" err="1">
                <a:latin typeface="Noto Serif CJK SC Light" panose="02020300000000000000" charset="-122"/>
                <a:ea typeface="Noto Serif CJK SC Light" panose="02020300000000000000" charset="-122"/>
                <a:sym typeface="+mn-ea"/>
              </a:rPr>
              <a:t>Yosys</a:t>
            </a:r>
            <a:r>
              <a:rPr lang="en-US" sz="1600" dirty="0">
                <a:latin typeface="Noto Serif CJK SC Light" panose="02020300000000000000" charset="-122"/>
                <a:ea typeface="Noto Serif CJK SC Light" panose="02020300000000000000" charset="-122"/>
                <a:sym typeface="+mn-ea"/>
              </a:rPr>
              <a:t> etc.)</a:t>
            </a:r>
            <a:endParaRPr lang="en-US" sz="1600" dirty="0">
              <a:latin typeface="Noto Serif CJK SC Light" panose="02020300000000000000" charset="-122"/>
              <a:ea typeface="Noto Serif CJK SC Light" panose="020203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Noto Serif CJK SC Black" panose="02020900000000000000" charset="-122"/>
                <a:ea typeface="Noto Serif CJK SC Black" panose="02020900000000000000" charset="-122"/>
                <a:sym typeface="+mn-ea"/>
              </a:rPr>
              <a:t>OpenCL</a:t>
            </a:r>
            <a:r>
              <a:rPr lang="en-US" sz="1600" dirty="0">
                <a:latin typeface="Noto Serif CJK SC Light" panose="02020300000000000000" charset="-122"/>
                <a:ea typeface="Noto Serif CJK SC Light" panose="02020300000000000000" charset="-122"/>
                <a:sym typeface="+mn-ea"/>
              </a:rPr>
              <a:t> and a part of </a:t>
            </a:r>
            <a:r>
              <a:rPr lang="en-US" sz="1600" dirty="0">
                <a:latin typeface="Noto Serif CJK SC Black" panose="02020900000000000000" charset="-122"/>
                <a:ea typeface="Noto Serif CJK SC Black" panose="02020900000000000000" charset="-122"/>
                <a:sym typeface="+mn-ea"/>
              </a:rPr>
              <a:t>CUDA</a:t>
            </a:r>
            <a:r>
              <a:rPr lang="en-US" sz="1600" dirty="0">
                <a:latin typeface="Noto Serif CJK SC Light" panose="02020300000000000000" charset="-122"/>
                <a:ea typeface="Noto Serif CJK SC Light" panose="02020300000000000000" charset="-122"/>
                <a:sym typeface="+mn-ea"/>
              </a:rPr>
              <a:t> are supported</a:t>
            </a:r>
            <a:endParaRPr lang="en-US" sz="1600" dirty="0">
              <a:latin typeface="Noto Serif CJK SC Light" panose="02020300000000000000" charset="-122"/>
              <a:ea typeface="Noto Serif CJK SC Light" panose="02020300000000000000" charset="-122"/>
            </a:endParaRPr>
          </a:p>
          <a:p>
            <a:pPr algn="ctr">
              <a:lnSpc>
                <a:spcPct val="150000"/>
              </a:lnSpc>
            </a:pPr>
            <a:endParaRPr 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思源黑体 CN Light" panose="020B03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8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275" y="1405890"/>
            <a:ext cx="7763510" cy="5109210"/>
          </a:xfrm>
          <a:prstGeom prst="rect">
            <a:avLst/>
          </a:prstGeom>
        </p:spPr>
      </p:pic>
      <p:sp>
        <p:nvSpPr>
          <p:cNvPr id="2" name="图形"/>
          <p:cNvSpPr txBox="1"/>
          <p:nvPr>
            <p:custDataLst>
              <p:tags r:id="rId12"/>
            </p:custDataLst>
          </p:nvPr>
        </p:nvSpPr>
        <p:spPr>
          <a:xfrm>
            <a:off x="7697470" y="5732780"/>
            <a:ext cx="4243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  <a:sym typeface="+mn-ea"/>
              </a:rPr>
              <a:t>——Slides</a:t>
            </a:r>
            <a:endParaRPr 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思源黑体 CN Light" panose="020B0300000000000000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原文阅读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图形"/>
          <p:cNvSpPr txBox="1"/>
          <p:nvPr>
            <p:custDataLst>
              <p:tags r:id="rId7"/>
            </p:custDataLst>
          </p:nvPr>
        </p:nvSpPr>
        <p:spPr>
          <a:xfrm>
            <a:off x="434340" y="1504315"/>
            <a:ext cx="54400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OpenCL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软件栈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：从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微软雅黑" panose="020B0503020204020204" charset="-122"/>
                <a:sym typeface="+mn-ea"/>
              </a:rPr>
              <a:t>编译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到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微软雅黑" panose="020B0503020204020204" charset="-122"/>
                <a:sym typeface="+mn-ea"/>
              </a:rPr>
              <a:t>运行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的全流程适配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8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0" name="图形"/>
          <p:cNvSpPr txBox="1"/>
          <p:nvPr>
            <p:custDataLst>
              <p:tags r:id="rId11"/>
            </p:custDataLst>
          </p:nvPr>
        </p:nvSpPr>
        <p:spPr>
          <a:xfrm>
            <a:off x="635" y="1043940"/>
            <a:ext cx="12200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Vortex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实现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OpenCL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软件栈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Black" panose="02020900000000000000" charset="-122"/>
                <a:sym typeface="+mn-ea"/>
              </a:rPr>
              <a:t>与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SIMT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硬件架构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Light" panose="02020300000000000000" charset="-122"/>
                <a:ea typeface="Noto Serif CJK SC Light" panose="02020300000000000000" charset="-122"/>
                <a:cs typeface="Noto Serif CJK SC Black" panose="02020900000000000000" charset="-122"/>
                <a:sym typeface="+mn-ea"/>
              </a:rPr>
              <a:t>的深度协同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Light" panose="02020300000000000000" charset="-122"/>
              <a:ea typeface="Noto Serif CJK SC Light" panose="02020300000000000000" charset="-122"/>
              <a:cs typeface="Noto Serif CJK SC Black" panose="02020900000000000000" charset="-122"/>
              <a:sym typeface="+mn-ea"/>
            </a:endParaRPr>
          </a:p>
        </p:txBody>
      </p:sp>
      <p:sp>
        <p:nvSpPr>
          <p:cNvPr id="13" name="图形"/>
          <p:cNvSpPr txBox="1"/>
          <p:nvPr>
            <p:custDataLst>
              <p:tags r:id="rId12"/>
            </p:custDataLst>
          </p:nvPr>
        </p:nvSpPr>
        <p:spPr>
          <a:xfrm>
            <a:off x="434340" y="2063115"/>
            <a:ext cx="5911215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8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Vortex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基于开源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OpenCL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实现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POCL(Portable Computing Language)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进行修改。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核心：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①新增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Vortex设备支持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；②补充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原生运行时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1. Vortex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原生运行时（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Native Runtime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）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①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Intrinsic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库；②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Newlib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存根库；③原生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API</a:t>
            </a:r>
            <a:endParaRPr lang="en-US" altLang="zh-CN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2. POCL运行时修改</a:t>
            </a:r>
            <a:endParaRPr lang="en-US" altLang="zh-CN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①移除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POCL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原生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OS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依赖，改为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Newlib接口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；②将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POCL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的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highlight>
                  <a:srgbClr val="C0C0C0"/>
                </a:highlight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单线程执行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highlight>
                  <a:srgbClr val="C0C0C0"/>
                </a:highlight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Work-Item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逻辑，替换为调用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Vortex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的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highlight>
                  <a:srgbClr val="C0C0C0"/>
                </a:highlight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pocl_spawn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API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，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利用SIMT并行执行</a:t>
            </a:r>
            <a:r>
              <a:rPr 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  <a:endParaRPr lang="en-US" altLang="zh-CN" sz="1600" spc="100" dirty="0">
              <a:solidFill>
                <a:schemeClr val="tx1">
                  <a:alpha val="87000"/>
                </a:schemeClr>
              </a:solidFill>
              <a:uFillTx/>
              <a:latin typeface="思源宋体 Heavy" panose="02020900000000000000" charset="-122"/>
              <a:ea typeface="思源宋体 Heavy" panose="02020900000000000000" charset="-122"/>
              <a:cs typeface="思源宋体 Heavy" panose="020209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3. 屏障（Barrier）支持</a:t>
            </a:r>
            <a:endParaRPr lang="en-US" altLang="zh-CN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实现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Work-Group内同步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：将内核的控制流图（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CFG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）在屏障处拆分，按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第一段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-&gt;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同步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-&gt;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第二段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的顺序执行。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1125" y="1504315"/>
            <a:ext cx="5433695" cy="2867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5555" y="4432935"/>
            <a:ext cx="5549265" cy="1933575"/>
          </a:xfrm>
          <a:prstGeom prst="rect">
            <a:avLst/>
          </a:prstGeom>
        </p:spPr>
      </p:pic>
      <p:sp>
        <p:nvSpPr>
          <p:cNvPr id="2" name="图形"/>
          <p:cNvSpPr txBox="1"/>
          <p:nvPr>
            <p:custDataLst>
              <p:tags r:id="rId15"/>
            </p:custDataLst>
          </p:nvPr>
        </p:nvSpPr>
        <p:spPr>
          <a:xfrm>
            <a:off x="5721350" y="4010660"/>
            <a:ext cx="3714115" cy="422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Fig 1. Vortex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系统总览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  <p:sp>
        <p:nvSpPr>
          <p:cNvPr id="6" name="图形"/>
          <p:cNvSpPr txBox="1"/>
          <p:nvPr>
            <p:custDataLst>
              <p:tags r:id="rId16"/>
            </p:custDataLst>
          </p:nvPr>
        </p:nvSpPr>
        <p:spPr>
          <a:xfrm>
            <a:off x="7426325" y="6258560"/>
            <a:ext cx="3714115" cy="422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Fig 2. Vortex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运行时</a:t>
            </a:r>
            <a:r>
              <a:rPr lang="zh-CN" altLang="en-US" sz="14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库</a:t>
            </a:r>
            <a:endParaRPr lang="zh-CN" altLang="en-US" sz="14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原文阅读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图形"/>
          <p:cNvSpPr txBox="1"/>
          <p:nvPr>
            <p:custDataLst>
              <p:tags r:id="rId10"/>
            </p:custDataLst>
          </p:nvPr>
        </p:nvSpPr>
        <p:spPr>
          <a:xfrm>
            <a:off x="263525" y="1459230"/>
            <a:ext cx="57943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b="1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SIMT</a:t>
            </a:r>
            <a:r>
              <a:rPr lang="zh-CN" altLang="en-US" b="1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硬件架构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：高效支撑并行执行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0" name="图形"/>
          <p:cNvSpPr txBox="1"/>
          <p:nvPr>
            <p:custDataLst>
              <p:tags r:id="rId11"/>
            </p:custDataLst>
          </p:nvPr>
        </p:nvSpPr>
        <p:spPr>
          <a:xfrm>
            <a:off x="635" y="988695"/>
            <a:ext cx="12200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Vortex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实现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OpenCL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软件栈与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SIMT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硬件架构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的深度协同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  <p:sp>
        <p:nvSpPr>
          <p:cNvPr id="11" name="图形"/>
          <p:cNvSpPr txBox="1"/>
          <p:nvPr>
            <p:custDataLst>
              <p:tags r:id="rId12"/>
            </p:custDataLst>
          </p:nvPr>
        </p:nvSpPr>
        <p:spPr>
          <a:xfrm>
            <a:off x="140335" y="2291715"/>
            <a:ext cx="60312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1. Warp的核心设计</a:t>
            </a:r>
            <a:endParaRPr lang="en-US" altLang="zh-CN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定义：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一组共享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PC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的线程，是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SIMT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的基本调度单位；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资源：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每个线程有寄存器（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GPR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），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ALU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宽度与线程数匹配；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效率：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Warp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内所有线程共享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取指、解码、指令发射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流程。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2. Warp调度器</a:t>
            </a:r>
            <a:endParaRPr lang="en-US" altLang="zh-CN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位于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取指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阶段，通过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4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个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Mask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管理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Warp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调度。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graphicFrame>
        <p:nvGraphicFramePr>
          <p:cNvPr id="12" name="表格 11"/>
          <p:cNvGraphicFramePr/>
          <p:nvPr/>
        </p:nvGraphicFramePr>
        <p:xfrm>
          <a:off x="263525" y="4614545"/>
          <a:ext cx="5794375" cy="1920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665"/>
                <a:gridCol w="3521710"/>
              </a:tblGrid>
              <a:tr h="393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掩码类型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作用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活跃</a:t>
                      </a:r>
                      <a:r>
                        <a:rPr lang="en-US" altLang="zh-CN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Warp</a:t>
                      </a:r>
                      <a:r>
                        <a:rPr lang="zh-CN" altLang="en-US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掩码（</a:t>
                      </a:r>
                      <a:r>
                        <a:rPr lang="en-US" altLang="zh-CN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Active</a:t>
                      </a:r>
                      <a:r>
                        <a:rPr lang="zh-CN" altLang="en-US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）</a:t>
                      </a:r>
                      <a:endParaRPr lang="zh-CN" altLang="en-US" sz="1400"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标记当前可执行的</a:t>
                      </a:r>
                      <a:r>
                        <a:rPr lang="en-US" altLang="zh-CN" sz="1400"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Warp</a:t>
                      </a:r>
                      <a:endParaRPr lang="en-US" altLang="zh-CN" sz="1400">
                        <a:latin typeface="Noto Serif CJK SC Light" panose="02020300000000000000" charset="-122"/>
                        <a:ea typeface="Noto Serif CJK SC Light" panose="02020300000000000000" charset="-122"/>
                        <a:cs typeface="Noto Serif CJK SC Light" panose="020203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停滞</a:t>
                      </a:r>
                      <a:r>
                        <a:rPr lang="en-US" altLang="zh-CN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Warp</a:t>
                      </a:r>
                      <a:r>
                        <a:rPr lang="zh-CN" altLang="en-US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掩码（</a:t>
                      </a:r>
                      <a:r>
                        <a:rPr lang="en-US" altLang="zh-CN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Stalled</a:t>
                      </a:r>
                      <a:r>
                        <a:rPr lang="zh-CN" altLang="en-US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）</a:t>
                      </a:r>
                      <a:endParaRPr lang="zh-CN" altLang="en-US" sz="1400"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标记因内存请求等暂时无法执行的</a:t>
                      </a:r>
                      <a:r>
                        <a:rPr lang="en-US" altLang="zh-CN" sz="1400"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Warp</a:t>
                      </a:r>
                      <a:endParaRPr lang="en-US" altLang="zh-CN" sz="1400">
                        <a:latin typeface="Noto Serif CJK SC Light" panose="02020300000000000000" charset="-122"/>
                        <a:ea typeface="Noto Serif CJK SC Light" panose="02020300000000000000" charset="-122"/>
                        <a:cs typeface="Noto Serif CJK SC Light" panose="020203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屏障停滞掩码（</a:t>
                      </a:r>
                      <a:r>
                        <a:rPr lang="en-US" altLang="zh-CN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Barrier</a:t>
                      </a:r>
                      <a:r>
                        <a:rPr lang="zh-CN" altLang="en-US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）</a:t>
                      </a:r>
                      <a:endParaRPr lang="zh-CN" altLang="en-US" sz="1400"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标记因等待屏障同步而停滞的</a:t>
                      </a:r>
                      <a:r>
                        <a:rPr lang="en-US" altLang="zh-CN" sz="1400"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Warp</a:t>
                      </a:r>
                      <a:endParaRPr lang="en-US" altLang="zh-CN" sz="1400">
                        <a:latin typeface="Noto Serif CJK SC Light" panose="02020300000000000000" charset="-122"/>
                        <a:ea typeface="Noto Serif CJK SC Light" panose="02020300000000000000" charset="-122"/>
                        <a:cs typeface="Noto Serif CJK SC Light" panose="020203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可见</a:t>
                      </a:r>
                      <a:r>
                        <a:rPr lang="en-US" altLang="zh-CN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Warp</a:t>
                      </a:r>
                      <a:r>
                        <a:rPr lang="zh-CN" altLang="en-US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掩码（</a:t>
                      </a:r>
                      <a:r>
                        <a:rPr lang="en-US" altLang="zh-CN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Visible</a:t>
                      </a:r>
                      <a:r>
                        <a:rPr lang="zh-CN" altLang="en-US" sz="1400"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）</a:t>
                      </a:r>
                      <a:endParaRPr lang="zh-CN" altLang="en-US" sz="1400"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由于层级调度，标记当前可被选择的</a:t>
                      </a:r>
                      <a:r>
                        <a:rPr lang="en-US" altLang="zh-CN" sz="1400"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Warp</a:t>
                      </a:r>
                      <a:endParaRPr lang="en-US" altLang="zh-CN" sz="1400">
                        <a:latin typeface="Noto Serif CJK SC Light" panose="02020300000000000000" charset="-122"/>
                        <a:ea typeface="Noto Serif CJK SC Light" panose="02020300000000000000" charset="-122"/>
                        <a:cs typeface="Noto Serif CJK SC Light" panose="020203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图形"/>
          <p:cNvSpPr txBox="1"/>
          <p:nvPr>
            <p:custDataLst>
              <p:tags r:id="rId13"/>
            </p:custDataLst>
          </p:nvPr>
        </p:nvSpPr>
        <p:spPr>
          <a:xfrm>
            <a:off x="140335" y="1922145"/>
            <a:ext cx="6031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Vortex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核心是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SIMT执行模型，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高吞吐量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+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低延迟。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6740" y="1372235"/>
            <a:ext cx="6504305" cy="23666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1540"/>
          <a:stretch>
            <a:fillRect/>
          </a:stretch>
        </p:blipFill>
        <p:spPr>
          <a:xfrm>
            <a:off x="5931535" y="3792855"/>
            <a:ext cx="3423920" cy="30651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67066"/>
          <a:stretch>
            <a:fillRect/>
          </a:stretch>
        </p:blipFill>
        <p:spPr>
          <a:xfrm>
            <a:off x="9001125" y="4547235"/>
            <a:ext cx="3303905" cy="1423035"/>
          </a:xfrm>
          <a:prstGeom prst="rect">
            <a:avLst/>
          </a:prstGeom>
        </p:spPr>
      </p:pic>
      <p:sp>
        <p:nvSpPr>
          <p:cNvPr id="15" name="图形"/>
          <p:cNvSpPr txBox="1"/>
          <p:nvPr>
            <p:custDataLst>
              <p:tags r:id="rId16"/>
            </p:custDataLst>
          </p:nvPr>
        </p:nvSpPr>
        <p:spPr>
          <a:xfrm>
            <a:off x="7200265" y="3520440"/>
            <a:ext cx="579437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F</a:t>
            </a:r>
            <a:r>
              <a:rPr lang="en-US" altLang="zh-CN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ig 5. MicroArchitecture</a:t>
            </a:r>
            <a:r>
              <a:rPr lang="zh-CN" altLang="en-US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图后续有更新</a:t>
            </a:r>
            <a:endParaRPr lang="zh-CN" altLang="en-US" sz="1400" b="1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  <p:sp>
        <p:nvSpPr>
          <p:cNvPr id="18" name="图形"/>
          <p:cNvSpPr txBox="1"/>
          <p:nvPr>
            <p:custDataLst>
              <p:tags r:id="rId17"/>
            </p:custDataLst>
          </p:nvPr>
        </p:nvSpPr>
        <p:spPr>
          <a:xfrm>
            <a:off x="7717790" y="5939155"/>
            <a:ext cx="57943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Fig 6. Vortex GPGPU </a:t>
            </a:r>
            <a:r>
              <a:rPr lang="zh-CN" altLang="en-US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中</a:t>
            </a:r>
            <a:endParaRPr lang="zh-CN" altLang="en-US" sz="1400" b="1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Warp </a:t>
            </a:r>
            <a:r>
              <a:rPr lang="zh-CN" altLang="en-US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调度器在不同场景下的行为</a:t>
            </a:r>
            <a:endParaRPr lang="zh-CN" altLang="en-US" sz="1400" b="1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原文阅读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0" name="图形"/>
          <p:cNvSpPr txBox="1"/>
          <p:nvPr>
            <p:custDataLst>
              <p:tags r:id="rId10"/>
            </p:custDataLst>
          </p:nvPr>
        </p:nvSpPr>
        <p:spPr>
          <a:xfrm>
            <a:off x="635" y="1043940"/>
            <a:ext cx="12200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Vortex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实现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OpenCL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软件栈与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SIMT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硬件架构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的深度协同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  <p:sp>
        <p:nvSpPr>
          <p:cNvPr id="15" name="图形"/>
          <p:cNvSpPr txBox="1"/>
          <p:nvPr>
            <p:custDataLst>
              <p:tags r:id="rId11"/>
            </p:custDataLst>
          </p:nvPr>
        </p:nvSpPr>
        <p:spPr>
          <a:xfrm>
            <a:off x="6229350" y="2432050"/>
            <a:ext cx="5939155" cy="4150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3. 线程掩码与 IPDOM 栈：解决控制分歧</a:t>
            </a:r>
            <a:endParaRPr lang="en-US" altLang="zh-CN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当 Warp 内线程因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分支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出现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执行路径分歧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时：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线程掩码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：1bit 对应 1 个线程，标记线程是否 “活跃”；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IPDOM 栈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：存储分歧时的上下文，由split/join指令控制：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split指令（分歧开始）；join指令（分歧结束）。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4. Warp 屏障：实现全局同步</a:t>
            </a:r>
            <a:endParaRPr lang="en-US" altLang="zh-CN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本地屏障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：单核心内，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全局屏障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：多核心间。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屏障表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管理：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屏障表条目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：有效位、剩余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Warp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数、停滞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Warp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掩码；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同步逻辑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：当Warp执行bar指令时，已执行该屏障的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Warp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数未达总数，加入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停滞掩码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；数量达标，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释放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停滞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Warp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全局屏障额外为每个核心维护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释放掩码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9" name="图形"/>
          <p:cNvSpPr txBox="1"/>
          <p:nvPr>
            <p:custDataLst>
              <p:tags r:id="rId12"/>
            </p:custDataLst>
          </p:nvPr>
        </p:nvSpPr>
        <p:spPr>
          <a:xfrm>
            <a:off x="6160770" y="2014855"/>
            <a:ext cx="6031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Vortex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核心是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SIMT执行模型，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高吞吐量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+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低延迟。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0" name="图形"/>
          <p:cNvSpPr txBox="1"/>
          <p:nvPr>
            <p:custDataLst>
              <p:tags r:id="rId13"/>
            </p:custDataLst>
          </p:nvPr>
        </p:nvSpPr>
        <p:spPr>
          <a:xfrm>
            <a:off x="6456045" y="1540510"/>
            <a:ext cx="54400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b="1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SIMT</a:t>
            </a:r>
            <a:r>
              <a:rPr lang="zh-CN" altLang="en-US" b="1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硬件架构</a:t>
            </a:r>
            <a:r>
              <a:rPr lang="zh-CN" altLang="en-US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：高效支撑并行执行</a:t>
            </a:r>
            <a:endParaRPr lang="zh-CN" altLang="en-US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5950"/>
          <a:stretch>
            <a:fillRect/>
          </a:stretch>
        </p:blipFill>
        <p:spPr>
          <a:xfrm>
            <a:off x="139065" y="4717415"/>
            <a:ext cx="6160770" cy="16579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51969" t="29154" r="20031" b="25296"/>
          <a:stretch>
            <a:fillRect/>
          </a:stretch>
        </p:blipFill>
        <p:spPr>
          <a:xfrm>
            <a:off x="493395" y="1299845"/>
            <a:ext cx="3748405" cy="3429635"/>
          </a:xfrm>
          <a:prstGeom prst="rect">
            <a:avLst/>
          </a:prstGeom>
        </p:spPr>
      </p:pic>
      <p:sp>
        <p:nvSpPr>
          <p:cNvPr id="6" name="图形"/>
          <p:cNvSpPr txBox="1"/>
          <p:nvPr>
            <p:custDataLst>
              <p:tags r:id="rId16"/>
            </p:custDataLst>
          </p:nvPr>
        </p:nvSpPr>
        <p:spPr>
          <a:xfrm>
            <a:off x="661670" y="3846830"/>
            <a:ext cx="57943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Fig 3. </a:t>
            </a:r>
            <a:r>
              <a:rPr lang="zh-CN" altLang="en-US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如何在</a:t>
            </a:r>
            <a:r>
              <a:rPr lang="en-US" altLang="zh-CN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OpenCL </a:t>
            </a:r>
            <a:r>
              <a:rPr lang="zh-CN" altLang="en-US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内核中</a:t>
            </a:r>
            <a:endParaRPr lang="zh-CN" altLang="en-US" sz="1400" b="1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zh-CN" altLang="en-US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实现控制流分歧（</a:t>
            </a:r>
            <a:r>
              <a:rPr lang="en-US" altLang="zh-CN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control divergence</a:t>
            </a:r>
            <a:r>
              <a:rPr lang="zh-CN" altLang="en-US" sz="1400" b="1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）</a:t>
            </a:r>
            <a:endParaRPr lang="zh-CN" altLang="en-US" sz="1400" b="1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0830" y="6307455"/>
            <a:ext cx="6670040" cy="3606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i="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TABLE 1: 为支持 SIMT执行模型而提议的 RISC-V ISA扩展指令</a:t>
            </a:r>
            <a:endParaRPr lang="en-US" altLang="zh-CN" sz="1400" b="1" i="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原文阅读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图形"/>
          <p:cNvSpPr txBox="1"/>
          <p:nvPr>
            <p:custDataLst>
              <p:tags r:id="rId10"/>
            </p:custDataLst>
          </p:nvPr>
        </p:nvSpPr>
        <p:spPr>
          <a:xfrm>
            <a:off x="655955" y="1158240"/>
            <a:ext cx="10718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论文基于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15nm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工艺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进行综合与布局，并通过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simX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模拟器（周期精度误差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&lt; 6%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）验证性能。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图形"/>
          <p:cNvSpPr txBox="1"/>
          <p:nvPr>
            <p:custDataLst>
              <p:tags r:id="rId11"/>
            </p:custDataLst>
          </p:nvPr>
        </p:nvSpPr>
        <p:spPr>
          <a:xfrm>
            <a:off x="655955" y="1709420"/>
            <a:ext cx="10718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1.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微架构设计空间探索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对比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Light" panose="020B0300000000000000" charset="-122"/>
                <a:sym typeface="+mn-ea"/>
              </a:rPr>
              <a:t>增加线程数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与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增加</a:t>
            </a:r>
            <a:r>
              <a:rPr lang="en-US" altLang="zh-CN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 Warp 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数</a:t>
            </a:r>
            <a:r>
              <a:rPr lang="zh-CN" altLang="en-US" sz="160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对硬件开销的影响：</a:t>
            </a:r>
            <a:endParaRPr lang="zh-CN" altLang="en-US" sz="160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graphicFrame>
        <p:nvGraphicFramePr>
          <p:cNvPr id="13" name="表格 12"/>
          <p:cNvGraphicFramePr/>
          <p:nvPr>
            <p:custDataLst>
              <p:tags r:id="rId12"/>
            </p:custDataLst>
          </p:nvPr>
        </p:nvGraphicFramePr>
        <p:xfrm>
          <a:off x="644525" y="2603500"/>
          <a:ext cx="10729595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545"/>
                <a:gridCol w="4951730"/>
                <a:gridCol w="4211320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Heavy" panose="020B0A00000000000000" charset="-122"/>
                          <a:ea typeface="思源黑体 CN Heavy" panose="020B0A00000000000000" charset="-122"/>
                        </a:rPr>
                        <a:t>调整方向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思源黑体 CN Heavy" panose="020B0A00000000000000" charset="-122"/>
                        <a:ea typeface="思源黑体 CN Heavy" panose="020B0A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Heavy" panose="020B0A00000000000000" charset="-122"/>
                          <a:ea typeface="思源黑体 CN Heavy" panose="020B0A00000000000000" charset="-122"/>
                        </a:rPr>
                        <a:t>需修改的硬件组件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思源黑体 CN Heavy" panose="020B0A00000000000000" charset="-122"/>
                        <a:ea typeface="思源黑体 CN Heavy" panose="020B0A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思源黑体 CN Heavy" panose="020B0A00000000000000" charset="-122"/>
                          <a:ea typeface="思源黑体 CN Heavy" panose="020B0A00000000000000" charset="-122"/>
                        </a:rPr>
                        <a:t>开销特点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思源黑体 CN Heavy" panose="020B0A00000000000000" charset="-122"/>
                        <a:ea typeface="思源黑体 CN Heavy" panose="020B0A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增加线程数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GPR 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读写宽度、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ALU 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数量、流水线寄存器宽度、缓存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 / 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共享内存仲裁逻辑、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IPDOM 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条目数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Noto Serif CJK SC Light" panose="02020300000000000000" charset="-122"/>
                        <a:ea typeface="Noto Serif CJK SC Light" panose="02020300000000000000" charset="-122"/>
                        <a:cs typeface="Noto Serif CJK SC Light" panose="020203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开销线性增长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线程数越多，硬件复杂度越高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增加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Warp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数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Noto Serif CJK SC Light" panose="02020300000000000000" charset="-122"/>
                        <a:ea typeface="Noto Serif CJK SC Light" panose="02020300000000000000" charset="-122"/>
                        <a:cs typeface="Noto Serif CJK SC Light" panose="020203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Warp 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调度器逻辑、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GPR 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表数量、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IPDOM 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栈数量、寄存器记分板、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Warp 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表大小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Noto Serif CJK SC Light" panose="02020300000000000000" charset="-122"/>
                        <a:ea typeface="Noto Serif CJK SC Light" panose="02020300000000000000" charset="-122"/>
                        <a:cs typeface="Noto Serif CJK SC Light" panose="020203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无需增加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 ALU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，线程数越多，单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 Warp 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的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 GPR/IPDOM 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Noto Serif CJK SC Light" panose="02020300000000000000" charset="-122"/>
                          <a:ea typeface="Noto Serif CJK SC Light" panose="02020300000000000000" charset="-122"/>
                          <a:cs typeface="Noto Serif CJK SC Light" panose="02020300000000000000" charset="-122"/>
                        </a:rPr>
                        <a:t>开销越大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Noto Serif CJK SC Light" panose="02020300000000000000" charset="-122"/>
                        <a:ea typeface="Noto Serif CJK SC Light" panose="02020300000000000000" charset="-122"/>
                        <a:cs typeface="Noto Serif CJK SC Light" panose="02020300000000000000" charset="-122"/>
                      </a:endParaRPr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200" y="4176395"/>
            <a:ext cx="4432935" cy="26574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111115" y="4685030"/>
            <a:ext cx="5935345" cy="156845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i="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</a:rPr>
              <a:t>硬件开销数据</a:t>
            </a:r>
            <a:r>
              <a:rPr lang="zh-CN" altLang="en-US" sz="1600" b="0" i="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（归一化到 </a:t>
            </a:r>
            <a:r>
              <a:rPr lang="en-US" altLang="zh-CN" sz="1600" b="0" i="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</a:rPr>
              <a:t>1</a:t>
            </a:r>
            <a:r>
              <a:rPr lang="zh-CN" altLang="en-US" sz="1600" b="0" i="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</a:rPr>
              <a:t>Warp+1Thread</a:t>
            </a:r>
            <a:r>
              <a:rPr lang="zh-CN" altLang="en-US" sz="1600" b="0" i="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）：</a:t>
            </a:r>
            <a:endParaRPr lang="zh-CN" altLang="en-US" sz="1600" b="0" i="0" spc="100" dirty="0">
              <a:solidFill>
                <a:schemeClr val="tx1">
                  <a:alpha val="87000"/>
                </a:scheme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r>
              <a:rPr lang="zh-CN" altLang="en-US" sz="1600" b="0" i="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当配置为 </a:t>
            </a:r>
            <a:r>
              <a:rPr lang="zh-CN" altLang="en-US" sz="1600" b="0" i="0" spc="100" dirty="0">
                <a:solidFill>
                  <a:schemeClr val="tx1">
                    <a:alpha val="87000"/>
                  </a:schemeClr>
                </a:solidFill>
                <a:uFillTx/>
                <a:latin typeface="Noto Serif CJK SC Black" panose="02020900000000000000" charset="-122"/>
                <a:ea typeface="Noto Serif CJK SC Black" panose="02020900000000000000" charset="-122"/>
                <a:cs typeface="思源黑体 CN Light" panose="020B0300000000000000" charset="-122"/>
              </a:rPr>
              <a:t>32Warp+32Thread</a:t>
            </a:r>
            <a:r>
              <a:rPr lang="zh-CN" altLang="en-US" sz="1600" b="0" i="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 时，面积 / 功耗 / 单元数分别是基准的～20 倍 /~1000 倍 /~800 倍，说明</a:t>
            </a:r>
            <a:r>
              <a:rPr lang="zh-CN" altLang="en-US" sz="1600" b="0" i="0" spc="100" dirty="0">
                <a:solidFill>
                  <a:schemeClr val="tx1">
                    <a:alpha val="87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思源宋体 ExtraLight" panose="02020200000000000000" charset="-122"/>
              </a:rPr>
              <a:t>线程数对开销影响更显著</a:t>
            </a:r>
            <a:r>
              <a:rPr lang="zh-CN" altLang="en-US" sz="1600" b="0" i="0" spc="100" dirty="0">
                <a:solidFill>
                  <a:schemeClr val="tx1">
                    <a:alpha val="87000"/>
                  </a:schemeClr>
                </a:solidFill>
                <a:uFillTx/>
                <a:latin typeface="思源宋体 ExtraLight" panose="02020200000000000000" charset="-122"/>
                <a:ea typeface="思源宋体 ExtraLight" panose="02020200000000000000" charset="-122"/>
                <a:cs typeface="思源宋体 ExtraLight" panose="02020200000000000000" charset="-122"/>
              </a:rPr>
              <a:t>。</a:t>
            </a:r>
            <a:endParaRPr lang="zh-CN" altLang="en-US" sz="1600" b="0" i="0" spc="100" dirty="0">
              <a:solidFill>
                <a:schemeClr val="tx1">
                  <a:alpha val="87000"/>
                </a:schemeClr>
              </a:solidFill>
              <a:uFillTx/>
              <a:latin typeface="思源宋体 ExtraLight" panose="02020200000000000000" charset="-122"/>
              <a:ea typeface="思源宋体 ExtraLight" panose="02020200000000000000" charset="-122"/>
              <a:cs typeface="思源宋体 ExtraLight" panose="02020200000000000000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26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27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28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38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39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41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42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52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53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54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55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65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66.xml><?xml version="1.0" encoding="utf-8"?>
<p:tagLst xmlns:p="http://schemas.openxmlformats.org/presentationml/2006/main">
  <p:tag name="TABLE_ENDDRAG_ORIGIN_RECT" val="844*78"/>
  <p:tag name="TABLE_ENDDRAG_RECT" val="50*205*844*78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76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77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78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88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89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99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TABLE_ENDDRAG_ORIGIN_RECT" val="912*104"/>
  <p:tag name="TABLE_ENDDRAG_RECT" val="28*222*912*104"/>
</p:tagLst>
</file>

<file path=ppt/tags/tag201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202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203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4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2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2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COMMONDATA" val="eyJoZGlkIjoiODQ1N2I4NTdiMjE5NzcxZjdkNzUxMDFmYzZiMjFjN2UifQ=="/>
  <p:tag name="commondata" val="eyJoZGlkIjoiMTU2ZDc0ZjNmMzdmMDBlNmUzZGQ5ODRkNDBiMjE1YzkifQ=="/>
  <p:tag name="KSO_WPP_MARK_KEY" val="3af471a3-1903-4892-9bf8-0083f46c5faa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PLACING_PICTURE_USER_VIEWPORT" val="{&quot;height&quot;:6854,&quot;width&quot;:19200}"/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6852</Words>
  <Application>WPS 演示</Application>
  <PresentationFormat>宽屏</PresentationFormat>
  <Paragraphs>459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Arial</vt:lpstr>
      <vt:lpstr>宋体</vt:lpstr>
      <vt:lpstr>Wingdings</vt:lpstr>
      <vt:lpstr>Wingdings</vt:lpstr>
      <vt:lpstr>微软雅黑</vt:lpstr>
      <vt:lpstr>Noto Serif CJK SC Black</vt:lpstr>
      <vt:lpstr>思源黑体 CN Heavy</vt:lpstr>
      <vt:lpstr>思源黑体 CN Normal</vt:lpstr>
      <vt:lpstr>思源黑体 CN Light</vt:lpstr>
      <vt:lpstr>Noto Serif CJK SC Light</vt:lpstr>
      <vt:lpstr>思源宋体 Heavy</vt:lpstr>
      <vt:lpstr>思源黑体 CN Medium</vt:lpstr>
      <vt:lpstr>Arial</vt:lpstr>
      <vt:lpstr>思源宋体 ExtraLight</vt:lpstr>
      <vt:lpstr>Arial Unicode MS</vt:lpstr>
      <vt:lpstr>Calibri</vt:lpstr>
      <vt:lpstr>思源黑体 CN ExtraLight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ness233</cp:lastModifiedBy>
  <cp:revision>313</cp:revision>
  <dcterms:created xsi:type="dcterms:W3CDTF">2019-06-19T02:08:00Z</dcterms:created>
  <dcterms:modified xsi:type="dcterms:W3CDTF">2026-01-15T16:46:53Z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F2B3D51F99CC4BF790852F9914527691_13</vt:lpwstr>
  </property>
</Properties>
</file>